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3"/>
  </p:notesMasterIdLst>
  <p:handoutMasterIdLst>
    <p:handoutMasterId r:id="rId34"/>
  </p:handoutMasterIdLst>
  <p:sldIdLst>
    <p:sldId id="256" r:id="rId2"/>
    <p:sldId id="257" r:id="rId3"/>
    <p:sldId id="258" r:id="rId4"/>
    <p:sldId id="259" r:id="rId5"/>
    <p:sldId id="260" r:id="rId6"/>
    <p:sldId id="261" r:id="rId7"/>
    <p:sldId id="262" r:id="rId8"/>
    <p:sldId id="283" r:id="rId9"/>
    <p:sldId id="284" r:id="rId10"/>
    <p:sldId id="263" r:id="rId11"/>
    <p:sldId id="264" r:id="rId12"/>
    <p:sldId id="265" r:id="rId13"/>
    <p:sldId id="266" r:id="rId14"/>
    <p:sldId id="267" r:id="rId15"/>
    <p:sldId id="280" r:id="rId16"/>
    <p:sldId id="268" r:id="rId17"/>
    <p:sldId id="269" r:id="rId18"/>
    <p:sldId id="270" r:id="rId19"/>
    <p:sldId id="271" r:id="rId20"/>
    <p:sldId id="272" r:id="rId21"/>
    <p:sldId id="273" r:id="rId22"/>
    <p:sldId id="274" r:id="rId23"/>
    <p:sldId id="275" r:id="rId24"/>
    <p:sldId id="276" r:id="rId25"/>
    <p:sldId id="277" r:id="rId26"/>
    <p:sldId id="278" r:id="rId27"/>
    <p:sldId id="285" r:id="rId28"/>
    <p:sldId id="286" r:id="rId29"/>
    <p:sldId id="288" r:id="rId30"/>
    <p:sldId id="287" r:id="rId31"/>
    <p:sldId id="289" r:id="rId3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94624"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72" y="662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8C172D-6941-489C-8CFB-A38804CA0A10}" type="datetimeFigureOut">
              <a:rPr lang="it-IT" smtClean="0"/>
              <a:pPr/>
              <a:t>16/03/2014</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677F86-3864-4336-A638-D5B82C2E8295}"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1A721B-C204-44AA-A29E-13810A671B54}" type="datetimeFigureOut">
              <a:rPr lang="it-IT" smtClean="0"/>
              <a:pPr/>
              <a:t>16/03/2014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428484-B448-4942-9C98-8616FEE0DAAC}"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12</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13</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14</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16</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17</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18</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19</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20</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21</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22</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a:t>
            </a:fld>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23</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24</a:t>
            </a:fld>
            <a:endParaRPr 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25</a:t>
            </a:fld>
            <a:endParaRPr 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26</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3</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4</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5</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10</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6D428484-B448-4942-9C98-8616FEE0DAAC}" type="slidenum">
              <a:rPr lang="it-IT" smtClean="0"/>
              <a:pPr/>
              <a:t>11</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Ref idx="1001">
        <a:schemeClr val="bg1"/>
      </p:bgRef>
    </p:bg>
    <p:spTree>
      <p:nvGrpSpPr>
        <p:cNvPr id="1" name=""/>
        <p:cNvGrpSpPr/>
        <p:nvPr/>
      </p:nvGrpSpPr>
      <p:grpSpPr>
        <a:xfrm>
          <a:off x="0" y="0"/>
          <a:ext cx="0" cy="0"/>
          <a:chOff x="0" y="0"/>
          <a:chExt cx="0" cy="0"/>
        </a:xfrm>
      </p:grpSpPr>
      <p:sp>
        <p:nvSpPr>
          <p:cNvPr id="8" name="Titolo 7"/>
          <p:cNvSpPr>
            <a:spLocks noGrp="1"/>
          </p:cNvSpPr>
          <p:nvPr>
            <p:ph type="ctrTitle"/>
          </p:nvPr>
        </p:nvSpPr>
        <p:spPr>
          <a:xfrm>
            <a:off x="2286000" y="3124200"/>
            <a:ext cx="6172200" cy="1894362"/>
          </a:xfrm>
        </p:spPr>
        <p:txBody>
          <a:bodyPr/>
          <a:lstStyle>
            <a:lvl1pPr>
              <a:defRPr b="1"/>
            </a:lvl1pPr>
          </a:lstStyle>
          <a:p>
            <a:r>
              <a:rPr kumimoji="0" lang="it-IT" smtClean="0"/>
              <a:t>Fare clic per modificare lo stile del titolo</a:t>
            </a:r>
            <a:endParaRPr kumimoji="0" lang="en-US"/>
          </a:p>
        </p:txBody>
      </p:sp>
      <p:sp>
        <p:nvSpPr>
          <p:cNvPr id="9" name="Sottotitolo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Segnaposto data 27"/>
          <p:cNvSpPr>
            <a:spLocks noGrp="1"/>
          </p:cNvSpPr>
          <p:nvPr>
            <p:ph type="dt" sz="half" idx="10"/>
          </p:nvPr>
        </p:nvSpPr>
        <p:spPr bwMode="auto">
          <a:xfrm rot="5400000">
            <a:off x="7764621" y="1174097"/>
            <a:ext cx="2286000" cy="381000"/>
          </a:xfrm>
        </p:spPr>
        <p:txBody>
          <a:bodyPr/>
          <a:lstStyle/>
          <a:p>
            <a:fld id="{5A275C39-E629-492F-BB5A-D122A107298D}" type="datetime1">
              <a:rPr lang="it-IT" smtClean="0"/>
              <a:pPr/>
              <a:t>16/03/2014</a:t>
            </a:fld>
            <a:endParaRPr lang="it-IT"/>
          </a:p>
        </p:txBody>
      </p:sp>
      <p:sp>
        <p:nvSpPr>
          <p:cNvPr id="17" name="Segnaposto piè di pagina 16"/>
          <p:cNvSpPr>
            <a:spLocks noGrp="1"/>
          </p:cNvSpPr>
          <p:nvPr>
            <p:ph type="ftr" sz="quarter" idx="11"/>
          </p:nvPr>
        </p:nvSpPr>
        <p:spPr bwMode="auto">
          <a:xfrm rot="5400000">
            <a:off x="7077269" y="4181669"/>
            <a:ext cx="3657600" cy="384048"/>
          </a:xfrm>
        </p:spPr>
        <p:txBody>
          <a:bodyPr/>
          <a:lstStyle/>
          <a:p>
            <a:endParaRPr lang="it-IT"/>
          </a:p>
        </p:txBody>
      </p:sp>
      <p:sp>
        <p:nvSpPr>
          <p:cNvPr id="10" name="Rettangolo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ttangolo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ttangolo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ttangolo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ttore 1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ttore 1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ttore 1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ttore 1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ttore 1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ttore 1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ttangolo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egnaposto numero diapositiva 28"/>
          <p:cNvSpPr>
            <a:spLocks noGrp="1"/>
          </p:cNvSpPr>
          <p:nvPr>
            <p:ph type="sldNum" sz="quarter" idx="12"/>
          </p:nvPr>
        </p:nvSpPr>
        <p:spPr bwMode="auto">
          <a:xfrm>
            <a:off x="1325544" y="4928702"/>
            <a:ext cx="609600" cy="517524"/>
          </a:xfrm>
        </p:spPr>
        <p:txBody>
          <a:bodyPr/>
          <a:lstStyle/>
          <a:p>
            <a:fld id="{103C8408-D0F5-44D5-9598-1A992B6CE992}" type="slidenum">
              <a:rPr lang="it-IT" smtClean="0"/>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B672F5FC-3AE5-4DCA-92F6-EEB772B8C0D4}" type="datetime1">
              <a:rPr lang="it-IT" smtClean="0"/>
              <a:pPr/>
              <a:t>16/03/2014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03C8408-D0F5-44D5-9598-1A992B6CE992}"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1676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0BE6997-9EE3-42F2-9373-96A64D6C89D6}" type="datetime1">
              <a:rPr lang="it-IT" smtClean="0"/>
              <a:pPr/>
              <a:t>16/03/2014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03C8408-D0F5-44D5-9598-1A992B6CE992}"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8" name="Segnaposto contenuto 7"/>
          <p:cNvSpPr>
            <a:spLocks noGrp="1"/>
          </p:cNvSpPr>
          <p:nvPr>
            <p:ph sz="quarter" idx="1"/>
          </p:nvPr>
        </p:nvSpPr>
        <p:spPr>
          <a:xfrm>
            <a:off x="457200" y="1600200"/>
            <a:ext cx="7467600" cy="487375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4"/>
          </p:nvPr>
        </p:nvSpPr>
        <p:spPr/>
        <p:txBody>
          <a:bodyPr rtlCol="0"/>
          <a:lstStyle/>
          <a:p>
            <a:fld id="{DF60AC0E-6F42-442B-99C4-E4E5B3A1C7AE}" type="datetime1">
              <a:rPr lang="it-IT" smtClean="0"/>
              <a:pPr/>
              <a:t>16/03/2014</a:t>
            </a:fld>
            <a:endParaRPr lang="it-IT"/>
          </a:p>
        </p:txBody>
      </p:sp>
      <p:sp>
        <p:nvSpPr>
          <p:cNvPr id="9" name="Segnaposto numero diapositiva 8"/>
          <p:cNvSpPr>
            <a:spLocks noGrp="1"/>
          </p:cNvSpPr>
          <p:nvPr>
            <p:ph type="sldNum" sz="quarter" idx="15"/>
          </p:nvPr>
        </p:nvSpPr>
        <p:spPr/>
        <p:txBody>
          <a:bodyPr rtlCol="0"/>
          <a:lstStyle/>
          <a:p>
            <a:fld id="{103C8408-D0F5-44D5-9598-1A992B6CE992}" type="slidenum">
              <a:rPr lang="it-IT" smtClean="0"/>
              <a:pPr/>
              <a:t>‹N›</a:t>
            </a:fld>
            <a:endParaRPr lang="it-IT"/>
          </a:p>
        </p:txBody>
      </p:sp>
      <p:sp>
        <p:nvSpPr>
          <p:cNvPr id="10" name="Segnaposto piè di pagina 9"/>
          <p:cNvSpPr>
            <a:spLocks noGrp="1"/>
          </p:cNvSpPr>
          <p:nvPr>
            <p:ph type="ftr" sz="quarter" idx="16"/>
          </p:nvPr>
        </p:nvSpPr>
        <p:spPr/>
        <p:txBody>
          <a:bodyPr rtlCol="0"/>
          <a:lstStyle/>
          <a:p>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Ref idx="1001">
        <a:schemeClr val="bg2"/>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2286000" y="2895600"/>
            <a:ext cx="6172200" cy="2053590"/>
          </a:xfrm>
        </p:spPr>
        <p:txBody>
          <a:bodyPr/>
          <a:lstStyle>
            <a:lvl1pPr algn="l">
              <a:buNone/>
              <a:defRPr sz="3000" b="1" cap="small" baseline="0"/>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bwMode="auto">
          <a:xfrm rot="5400000">
            <a:off x="7763256" y="1170432"/>
            <a:ext cx="2286000" cy="381000"/>
          </a:xfrm>
        </p:spPr>
        <p:txBody>
          <a:bodyPr/>
          <a:lstStyle/>
          <a:p>
            <a:fld id="{9CDFA2C9-7E97-4D5E-B7C7-12731D31C22B}" type="datetime1">
              <a:rPr lang="it-IT" smtClean="0"/>
              <a:pPr/>
              <a:t>16/03/2014</a:t>
            </a:fld>
            <a:endParaRPr lang="it-IT"/>
          </a:p>
        </p:txBody>
      </p:sp>
      <p:sp>
        <p:nvSpPr>
          <p:cNvPr id="5" name="Segnaposto piè di pagina 4"/>
          <p:cNvSpPr>
            <a:spLocks noGrp="1"/>
          </p:cNvSpPr>
          <p:nvPr>
            <p:ph type="ftr" sz="quarter" idx="11"/>
          </p:nvPr>
        </p:nvSpPr>
        <p:spPr bwMode="auto">
          <a:xfrm rot="5400000">
            <a:off x="7077456" y="4178808"/>
            <a:ext cx="3657600" cy="384048"/>
          </a:xfrm>
        </p:spPr>
        <p:txBody>
          <a:bodyPr/>
          <a:lstStyle/>
          <a:p>
            <a:endParaRPr lang="it-IT"/>
          </a:p>
        </p:txBody>
      </p:sp>
      <p:sp>
        <p:nvSpPr>
          <p:cNvPr id="9" name="Rettangolo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ttangolo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ttangolo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ttangolo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ttore 1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ttore 1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ttore 1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ttore 1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ttore 1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ttangolo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ttore 1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egnaposto numero diapositiva 5"/>
          <p:cNvSpPr>
            <a:spLocks noGrp="1"/>
          </p:cNvSpPr>
          <p:nvPr>
            <p:ph type="sldNum" sz="quarter" idx="12"/>
          </p:nvPr>
        </p:nvSpPr>
        <p:spPr bwMode="auto">
          <a:xfrm>
            <a:off x="1340616" y="4928702"/>
            <a:ext cx="609600" cy="517524"/>
          </a:xfrm>
        </p:spPr>
        <p:txBody>
          <a:bodyPr/>
          <a:lstStyle/>
          <a:p>
            <a:fld id="{103C8408-D0F5-44D5-9598-1A992B6CE992}" type="slidenum">
              <a:rPr lang="it-IT" smtClean="0"/>
              <a:pPr/>
              <a:t>‹N›</a:t>
            </a:fld>
            <a:endParaRPr lang="it-I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5" name="Segnaposto data 4"/>
          <p:cNvSpPr>
            <a:spLocks noGrp="1"/>
          </p:cNvSpPr>
          <p:nvPr>
            <p:ph type="dt" sz="half" idx="10"/>
          </p:nvPr>
        </p:nvSpPr>
        <p:spPr/>
        <p:txBody>
          <a:bodyPr/>
          <a:lstStyle/>
          <a:p>
            <a:fld id="{6CAE4337-5D99-4392-AE77-EC5103DDDC77}" type="datetime1">
              <a:rPr lang="it-IT" smtClean="0"/>
              <a:pPr/>
              <a:t>16/03/2014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03C8408-D0F5-44D5-9598-1A992B6CE992}" type="slidenum">
              <a:rPr lang="it-IT" smtClean="0"/>
              <a:pPr/>
              <a:t>‹N›</a:t>
            </a:fld>
            <a:endParaRPr lang="it-IT"/>
          </a:p>
        </p:txBody>
      </p:sp>
      <p:sp>
        <p:nvSpPr>
          <p:cNvPr id="9" name="Segnaposto contenuto 8"/>
          <p:cNvSpPr>
            <a:spLocks noGrp="1"/>
          </p:cNvSpPr>
          <p:nvPr>
            <p:ph sz="quarter" idx="1"/>
          </p:nvPr>
        </p:nvSpPr>
        <p:spPr>
          <a:xfrm>
            <a:off x="457200" y="1600200"/>
            <a:ext cx="3657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1" name="Segnaposto contenuto 10"/>
          <p:cNvSpPr>
            <a:spLocks noGrp="1"/>
          </p:cNvSpPr>
          <p:nvPr>
            <p:ph sz="quarter" idx="2"/>
          </p:nvPr>
        </p:nvSpPr>
        <p:spPr>
          <a:xfrm>
            <a:off x="4270248" y="1600200"/>
            <a:ext cx="3657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7543800" cy="1143000"/>
          </a:xfrm>
        </p:spPr>
        <p:txBody>
          <a:bodyPr anchor="b"/>
          <a:lstStyle>
            <a:lvl1pPr>
              <a:defRPr/>
            </a:lvl1pPr>
          </a:lstStyle>
          <a:p>
            <a:r>
              <a:rPr kumimoji="0" lang="it-IT" smtClean="0"/>
              <a:t>Fare clic per modificare lo stile del titolo</a:t>
            </a:r>
            <a:endParaRPr kumimoji="0" lang="en-US"/>
          </a:p>
        </p:txBody>
      </p:sp>
      <p:sp>
        <p:nvSpPr>
          <p:cNvPr id="7" name="Segnaposto data 6"/>
          <p:cNvSpPr>
            <a:spLocks noGrp="1"/>
          </p:cNvSpPr>
          <p:nvPr>
            <p:ph type="dt" sz="half" idx="10"/>
          </p:nvPr>
        </p:nvSpPr>
        <p:spPr/>
        <p:txBody>
          <a:bodyPr/>
          <a:lstStyle/>
          <a:p>
            <a:fld id="{1F9B61A9-6F7E-4920-BFD3-075BDECEFAC7}" type="datetime1">
              <a:rPr lang="it-IT" smtClean="0"/>
              <a:pPr/>
              <a:t>16/03/2014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03C8408-D0F5-44D5-9598-1A992B6CE992}" type="slidenum">
              <a:rPr lang="it-IT" smtClean="0"/>
              <a:pPr/>
              <a:t>‹N›</a:t>
            </a:fld>
            <a:endParaRPr lang="it-IT"/>
          </a:p>
        </p:txBody>
      </p:sp>
      <p:sp>
        <p:nvSpPr>
          <p:cNvPr id="11" name="Segnaposto contenuto 10"/>
          <p:cNvSpPr>
            <a:spLocks noGrp="1"/>
          </p:cNvSpPr>
          <p:nvPr>
            <p:ph sz="quarter" idx="2"/>
          </p:nvPr>
        </p:nvSpPr>
        <p:spPr>
          <a:xfrm>
            <a:off x="457200" y="2362200"/>
            <a:ext cx="3657600" cy="38862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quarter" idx="4"/>
          </p:nvPr>
        </p:nvSpPr>
        <p:spPr>
          <a:xfrm>
            <a:off x="4371975" y="2362200"/>
            <a:ext cx="3657600" cy="38862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2" name="Segnaposto testo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it-IT" smtClean="0"/>
              <a:t>Fare clic per modificare stili del testo dello schema</a:t>
            </a:r>
          </a:p>
        </p:txBody>
      </p:sp>
      <p:sp>
        <p:nvSpPr>
          <p:cNvPr id="14" name="Segnaposto testo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it-IT" smtClean="0"/>
              <a:t>Fare clic per modificare stili del testo dello schema</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6" name="Segnaposto data 5"/>
          <p:cNvSpPr>
            <a:spLocks noGrp="1"/>
          </p:cNvSpPr>
          <p:nvPr>
            <p:ph type="dt" sz="half" idx="10"/>
          </p:nvPr>
        </p:nvSpPr>
        <p:spPr/>
        <p:txBody>
          <a:bodyPr rtlCol="0"/>
          <a:lstStyle/>
          <a:p>
            <a:fld id="{8E567FDB-1E6F-4D23-90C1-7873A1E6C746}" type="datetime1">
              <a:rPr lang="it-IT" smtClean="0"/>
              <a:pPr/>
              <a:t>16/03/2014</a:t>
            </a:fld>
            <a:endParaRPr lang="it-IT"/>
          </a:p>
        </p:txBody>
      </p:sp>
      <p:sp>
        <p:nvSpPr>
          <p:cNvPr id="7" name="Segnaposto numero diapositiva 6"/>
          <p:cNvSpPr>
            <a:spLocks noGrp="1"/>
          </p:cNvSpPr>
          <p:nvPr>
            <p:ph type="sldNum" sz="quarter" idx="11"/>
          </p:nvPr>
        </p:nvSpPr>
        <p:spPr/>
        <p:txBody>
          <a:bodyPr rtlCol="0"/>
          <a:lstStyle/>
          <a:p>
            <a:fld id="{103C8408-D0F5-44D5-9598-1A992B6CE992}" type="slidenum">
              <a:rPr lang="it-IT" smtClean="0"/>
              <a:pPr/>
              <a:t>‹N›</a:t>
            </a:fld>
            <a:endParaRPr lang="it-IT"/>
          </a:p>
        </p:txBody>
      </p:sp>
      <p:sp>
        <p:nvSpPr>
          <p:cNvPr id="8" name="Segnaposto piè di pagina 7"/>
          <p:cNvSpPr>
            <a:spLocks noGrp="1"/>
          </p:cNvSpPr>
          <p:nvPr>
            <p:ph type="ftr" sz="quarter" idx="12"/>
          </p:nvPr>
        </p:nvSpPr>
        <p:spPr/>
        <p:txBody>
          <a:bodyPr rtlCol="0"/>
          <a:lstStyle/>
          <a:p>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DB578BF-364C-45D0-BABD-1CA84512145B}" type="datetime1">
              <a:rPr lang="it-IT" smtClean="0"/>
              <a:pPr/>
              <a:t>16/03/2014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103C8408-D0F5-44D5-9598-1A992B6CE992}"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bg>
      <p:bgRef idx="1001">
        <a:schemeClr val="bg1"/>
      </p:bgRef>
    </p:bg>
    <p:spTree>
      <p:nvGrpSpPr>
        <p:cNvPr id="1" name=""/>
        <p:cNvGrpSpPr/>
        <p:nvPr/>
      </p:nvGrpSpPr>
      <p:grpSpPr>
        <a:xfrm>
          <a:off x="0" y="0"/>
          <a:ext cx="0" cy="0"/>
          <a:chOff x="0" y="0"/>
          <a:chExt cx="0" cy="0"/>
        </a:xfrm>
      </p:grpSpPr>
      <p:sp>
        <p:nvSpPr>
          <p:cNvPr id="10" name="Connettore 1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olo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8" name="Connettore 1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ttore 1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ttore 1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ttangolo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ttore 1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Segnaposto contenuto 17"/>
          <p:cNvSpPr>
            <a:spLocks noGrp="1"/>
          </p:cNvSpPr>
          <p:nvPr>
            <p:ph sz="quarter" idx="1"/>
          </p:nvPr>
        </p:nvSpPr>
        <p:spPr>
          <a:xfrm>
            <a:off x="304800" y="274320"/>
            <a:ext cx="5638800" cy="6327648"/>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1" name="Segnaposto data 20"/>
          <p:cNvSpPr>
            <a:spLocks noGrp="1"/>
          </p:cNvSpPr>
          <p:nvPr>
            <p:ph type="dt" sz="half" idx="14"/>
          </p:nvPr>
        </p:nvSpPr>
        <p:spPr/>
        <p:txBody>
          <a:bodyPr rtlCol="0"/>
          <a:lstStyle/>
          <a:p>
            <a:fld id="{B1518856-9F22-4F6C-A93A-52CD0873E77E}" type="datetime1">
              <a:rPr lang="it-IT" smtClean="0"/>
              <a:pPr/>
              <a:t>16/03/2014</a:t>
            </a:fld>
            <a:endParaRPr lang="it-IT"/>
          </a:p>
        </p:txBody>
      </p:sp>
      <p:sp>
        <p:nvSpPr>
          <p:cNvPr id="22" name="Segnaposto numero diapositiva 21"/>
          <p:cNvSpPr>
            <a:spLocks noGrp="1"/>
          </p:cNvSpPr>
          <p:nvPr>
            <p:ph type="sldNum" sz="quarter" idx="15"/>
          </p:nvPr>
        </p:nvSpPr>
        <p:spPr/>
        <p:txBody>
          <a:bodyPr rtlCol="0"/>
          <a:lstStyle/>
          <a:p>
            <a:fld id="{103C8408-D0F5-44D5-9598-1A992B6CE992}" type="slidenum">
              <a:rPr lang="it-IT" smtClean="0"/>
              <a:pPr/>
              <a:t>‹N›</a:t>
            </a:fld>
            <a:endParaRPr lang="it-IT"/>
          </a:p>
        </p:txBody>
      </p:sp>
      <p:sp>
        <p:nvSpPr>
          <p:cNvPr id="23" name="Segnaposto piè di pagina 22"/>
          <p:cNvSpPr>
            <a:spLocks noGrp="1"/>
          </p:cNvSpPr>
          <p:nvPr>
            <p:ph type="ftr" sz="quarter" idx="16"/>
          </p:nvPr>
        </p:nvSpPr>
        <p:spPr/>
        <p:txBody>
          <a:bodyPr rtlCol="0"/>
          <a:lstStyle/>
          <a:p>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9" name="Connettore 1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olo 1"/>
          <p:cNvSpPr>
            <a:spLocks noGrp="1"/>
          </p:cNvSpPr>
          <p:nvPr>
            <p:ph type="title"/>
          </p:nvPr>
        </p:nvSpPr>
        <p:spPr>
          <a:xfrm rot="5400000">
            <a:off x="3350133" y="3200400"/>
            <a:ext cx="6309360" cy="457200"/>
          </a:xfrm>
        </p:spPr>
        <p:txBody>
          <a:bodyPr anchor="b"/>
          <a:lstStyle>
            <a:lvl1pPr algn="l">
              <a:buNone/>
              <a:defRPr sz="2000" b="1"/>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it-IT" smtClean="0"/>
              <a:t>Fare clic sull'icona per inserire un'immagine</a:t>
            </a:r>
            <a:endParaRPr kumimoji="0" lang="en-US" dirty="0"/>
          </a:p>
        </p:txBody>
      </p:sp>
      <p:sp>
        <p:nvSpPr>
          <p:cNvPr id="4" name="Segnaposto testo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10" name="Connettore 1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ttangolo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ttore 1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ttore 1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ttore 1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egnaposto data 16"/>
          <p:cNvSpPr>
            <a:spLocks noGrp="1"/>
          </p:cNvSpPr>
          <p:nvPr>
            <p:ph type="dt" sz="half" idx="10"/>
          </p:nvPr>
        </p:nvSpPr>
        <p:spPr/>
        <p:txBody>
          <a:bodyPr rtlCol="0"/>
          <a:lstStyle/>
          <a:p>
            <a:fld id="{8FF62E42-17E0-4380-B427-DACF4E8EA62C}" type="datetime1">
              <a:rPr lang="it-IT" smtClean="0"/>
              <a:pPr/>
              <a:t>16/03/2014</a:t>
            </a:fld>
            <a:endParaRPr lang="it-IT"/>
          </a:p>
        </p:txBody>
      </p:sp>
      <p:sp>
        <p:nvSpPr>
          <p:cNvPr id="18" name="Segnaposto numero diapositiva 17"/>
          <p:cNvSpPr>
            <a:spLocks noGrp="1"/>
          </p:cNvSpPr>
          <p:nvPr>
            <p:ph type="sldNum" sz="quarter" idx="11"/>
          </p:nvPr>
        </p:nvSpPr>
        <p:spPr/>
        <p:txBody>
          <a:bodyPr rtlCol="0"/>
          <a:lstStyle/>
          <a:p>
            <a:fld id="{103C8408-D0F5-44D5-9598-1A992B6CE992}" type="slidenum">
              <a:rPr lang="it-IT" smtClean="0"/>
              <a:pPr/>
              <a:t>‹N›</a:t>
            </a:fld>
            <a:endParaRPr lang="it-IT"/>
          </a:p>
        </p:txBody>
      </p:sp>
      <p:sp>
        <p:nvSpPr>
          <p:cNvPr id="21" name="Segnaposto piè di pagina 20"/>
          <p:cNvSpPr>
            <a:spLocks noGrp="1"/>
          </p:cNvSpPr>
          <p:nvPr>
            <p:ph type="ftr" sz="quarter" idx="12"/>
          </p:nvPr>
        </p:nvSpPr>
        <p:spPr/>
        <p:txBody>
          <a:bodyPr rtlCol="0"/>
          <a:lstStyle/>
          <a:p>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ttore 1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egnaposto titolo 21"/>
          <p:cNvSpPr>
            <a:spLocks noGrp="1"/>
          </p:cNvSpPr>
          <p:nvPr>
            <p:ph type="title"/>
          </p:nvPr>
        </p:nvSpPr>
        <p:spPr>
          <a:xfrm>
            <a:off x="457200" y="274638"/>
            <a:ext cx="7467600" cy="1143000"/>
          </a:xfrm>
          <a:prstGeom prst="rect">
            <a:avLst/>
          </a:prstGeom>
        </p:spPr>
        <p:txBody>
          <a:bodyPr vert="horz" anchor="b">
            <a:normAutofit/>
          </a:body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4" name="Segnaposto data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5932FD8-651A-4415-B602-43EF3946C579}" type="datetime1">
              <a:rPr lang="it-IT" smtClean="0"/>
              <a:pPr/>
              <a:t>16/03/2014</a:t>
            </a:fld>
            <a:endParaRPr lang="it-IT"/>
          </a:p>
        </p:txBody>
      </p:sp>
      <p:sp>
        <p:nvSpPr>
          <p:cNvPr id="3" name="Segnaposto piè di pagina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it-IT"/>
          </a:p>
        </p:txBody>
      </p:sp>
      <p:sp>
        <p:nvSpPr>
          <p:cNvPr id="7" name="Connettore 1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ttore 1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ttangolo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ttore 1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egnaposto numero diapositiva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03C8408-D0F5-44D5-9598-1A992B6CE992}"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fontScale="90000"/>
          </a:bodyPr>
          <a:lstStyle/>
          <a:p>
            <a:r>
              <a:rPr lang="it-IT" sz="2700" dirty="0" smtClean="0"/>
              <a:t>the cognitive processes investigated in OCSE PISA.</a:t>
            </a:r>
            <a:br>
              <a:rPr lang="it-IT" sz="2700" dirty="0" smtClean="0"/>
            </a:br>
            <a:r>
              <a:rPr lang="it-IT" sz="2700" dirty="0" err="1" smtClean="0"/>
              <a:t>Analysis</a:t>
            </a:r>
            <a:r>
              <a:rPr lang="it-IT" sz="2700" dirty="0" smtClean="0"/>
              <a:t> </a:t>
            </a:r>
            <a:r>
              <a:rPr lang="it-IT" sz="2700" dirty="0" err="1" smtClean="0"/>
              <a:t>of</a:t>
            </a:r>
            <a:r>
              <a:rPr lang="it-IT" sz="2700" dirty="0" smtClean="0"/>
              <a:t> the </a:t>
            </a:r>
            <a:r>
              <a:rPr lang="it-IT" sz="2700" dirty="0" err="1" smtClean="0"/>
              <a:t>results</a:t>
            </a:r>
            <a:r>
              <a:rPr lang="it-IT" sz="2700" dirty="0" smtClean="0"/>
              <a:t> </a:t>
            </a:r>
            <a:r>
              <a:rPr lang="it-IT" sz="2700" dirty="0" err="1" smtClean="0"/>
              <a:t>of</a:t>
            </a:r>
            <a:r>
              <a:rPr lang="it-IT" sz="2700" dirty="0" smtClean="0"/>
              <a:t> the </a:t>
            </a:r>
            <a:r>
              <a:rPr lang="it-IT" sz="2700" dirty="0" err="1" smtClean="0"/>
              <a:t>Reading</a:t>
            </a:r>
            <a:r>
              <a:rPr lang="it-IT" sz="2700" dirty="0" smtClean="0"/>
              <a:t> </a:t>
            </a:r>
            <a:r>
              <a:rPr lang="it-IT" sz="2700" dirty="0" err="1" smtClean="0"/>
              <a:t>tests</a:t>
            </a:r>
            <a:r>
              <a:rPr lang="it-IT" sz="2700" dirty="0" smtClean="0"/>
              <a:t> in relation to the gender of students </a:t>
            </a:r>
            <a:r>
              <a:rPr lang="it-IT" dirty="0" smtClean="0"/>
              <a:t/>
            </a:r>
            <a:br>
              <a:rPr lang="it-IT" dirty="0" smtClean="0"/>
            </a:br>
            <a:endParaRPr lang="it-IT" dirty="0"/>
          </a:p>
        </p:txBody>
      </p:sp>
      <p:sp>
        <p:nvSpPr>
          <p:cNvPr id="3" name="Sottotitolo 2"/>
          <p:cNvSpPr>
            <a:spLocks noGrp="1"/>
          </p:cNvSpPr>
          <p:nvPr>
            <p:ph type="subTitle" idx="1"/>
          </p:nvPr>
        </p:nvSpPr>
        <p:spPr/>
        <p:txBody>
          <a:bodyPr/>
          <a:lstStyle/>
          <a:p>
            <a:r>
              <a:rPr lang="it-IT" sz="1400" b="0" dirty="0" smtClean="0"/>
              <a:t>di Robasto Daniela </a:t>
            </a:r>
          </a:p>
          <a:p>
            <a:r>
              <a:rPr lang="it-IT" sz="1200" b="0" dirty="0" smtClean="0"/>
              <a:t>(IRES PIEMONTE PAPER 07/2012)</a:t>
            </a:r>
          </a:p>
          <a:p>
            <a:endParaRPr lang="it-IT" dirty="0"/>
          </a:p>
        </p:txBody>
      </p:sp>
      <p:pic>
        <p:nvPicPr>
          <p:cNvPr id="1026" name="Picture 2"/>
          <p:cNvPicPr>
            <a:picLocks noChangeAspect="1" noChangeArrowheads="1"/>
          </p:cNvPicPr>
          <p:nvPr/>
        </p:nvPicPr>
        <p:blipFill>
          <a:blip r:embed="rId3" cstate="print"/>
          <a:srcRect/>
          <a:stretch>
            <a:fillRect/>
          </a:stretch>
        </p:blipFill>
        <p:spPr bwMode="auto">
          <a:xfrm>
            <a:off x="2699791" y="5964681"/>
            <a:ext cx="5256585" cy="697831"/>
          </a:xfrm>
          <a:prstGeom prst="rect">
            <a:avLst/>
          </a:prstGeom>
          <a:noFill/>
          <a:ln w="9525">
            <a:noFill/>
            <a:miter lim="800000"/>
            <a:headEnd/>
            <a:tailEnd/>
          </a:ln>
        </p:spPr>
      </p:pic>
      <p:sp>
        <p:nvSpPr>
          <p:cNvPr id="5" name="Segnaposto numero diapositiva 4"/>
          <p:cNvSpPr>
            <a:spLocks noGrp="1"/>
          </p:cNvSpPr>
          <p:nvPr>
            <p:ph type="sldNum" sz="quarter" idx="12"/>
          </p:nvPr>
        </p:nvSpPr>
        <p:spPr/>
        <p:txBody>
          <a:bodyPr/>
          <a:lstStyle/>
          <a:p>
            <a:fld id="{103C8408-D0F5-44D5-9598-1A992B6CE992}" type="slidenum">
              <a:rPr lang="it-IT" smtClean="0"/>
              <a:pPr/>
              <a:t>1</a:t>
            </a:fld>
            <a:endParaRPr 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Reading literacy</a:t>
            </a:r>
            <a:endParaRPr lang="it-IT" dirty="0"/>
          </a:p>
        </p:txBody>
      </p:sp>
      <p:sp>
        <p:nvSpPr>
          <p:cNvPr id="3" name="Segnaposto contenuto 2"/>
          <p:cNvSpPr>
            <a:spLocks noGrp="1"/>
          </p:cNvSpPr>
          <p:nvPr>
            <p:ph sz="quarter" idx="1"/>
          </p:nvPr>
        </p:nvSpPr>
        <p:spPr/>
        <p:txBody>
          <a:bodyPr>
            <a:normAutofit/>
          </a:bodyPr>
          <a:lstStyle/>
          <a:p>
            <a:pPr algn="just"/>
            <a:r>
              <a:rPr lang="it-IT" dirty="0" smtClean="0"/>
              <a:t>The PISA 2009 Assessment Framework, defines reading literacy “</a:t>
            </a:r>
            <a:r>
              <a:rPr lang="it-IT" i="1" dirty="0" smtClean="0"/>
              <a:t>an  individual’s  capacity  to: understand,  use,  reflect  on  and  engage  with  written  texts,  in  order  to  achieve  one’s  goals,  to  develop  one’s knowledge and potential, and to participate in  society</a:t>
            </a:r>
            <a:r>
              <a:rPr lang="it-IT" dirty="0" smtClean="0"/>
              <a:t>”.</a:t>
            </a:r>
          </a:p>
          <a:p>
            <a:pPr algn="just"/>
            <a:r>
              <a:rPr lang="it-IT" dirty="0" smtClean="0"/>
              <a:t>Students in PISA are not assessed on an elementary reading skills but are required to demonstrate their competence in access and retrieving of information, in developing  broad general knowledge of the text, in interpreting reflecting its content,  its form and functionality. </a:t>
            </a:r>
          </a:p>
        </p:txBody>
      </p:sp>
      <p:sp>
        <p:nvSpPr>
          <p:cNvPr id="4" name="Segnaposto numero diapositiva 3"/>
          <p:cNvSpPr>
            <a:spLocks noGrp="1"/>
          </p:cNvSpPr>
          <p:nvPr>
            <p:ph type="sldNum" sz="quarter" idx="15"/>
          </p:nvPr>
        </p:nvSpPr>
        <p:spPr/>
        <p:txBody>
          <a:bodyPr/>
          <a:lstStyle/>
          <a:p>
            <a:fld id="{103C8408-D0F5-44D5-9598-1A992B6CE992}" type="slidenum">
              <a:rPr lang="it-IT" smtClean="0"/>
              <a:pPr/>
              <a:t>10</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Situation in pisa 2009</a:t>
            </a:r>
            <a:endParaRPr lang="it-IT" dirty="0"/>
          </a:p>
        </p:txBody>
      </p:sp>
      <p:pic>
        <p:nvPicPr>
          <p:cNvPr id="2050" name="Picture 2"/>
          <p:cNvPicPr>
            <a:picLocks noGrp="1" noChangeAspect="1" noChangeArrowheads="1"/>
          </p:cNvPicPr>
          <p:nvPr>
            <p:ph sz="quarter" idx="1"/>
          </p:nvPr>
        </p:nvPicPr>
        <p:blipFill>
          <a:blip r:embed="rId3" cstate="print"/>
          <a:srcRect/>
          <a:stretch>
            <a:fillRect/>
          </a:stretch>
        </p:blipFill>
        <p:spPr bwMode="auto">
          <a:xfrm>
            <a:off x="611560" y="3861048"/>
            <a:ext cx="6105525" cy="2247900"/>
          </a:xfrm>
          <a:prstGeom prst="rect">
            <a:avLst/>
          </a:prstGeom>
          <a:noFill/>
          <a:ln w="9525">
            <a:noFill/>
            <a:miter lim="800000"/>
            <a:headEnd/>
            <a:tailEnd/>
          </a:ln>
        </p:spPr>
      </p:pic>
      <p:sp>
        <p:nvSpPr>
          <p:cNvPr id="4" name="Rettangolo 3"/>
          <p:cNvSpPr/>
          <p:nvPr/>
        </p:nvSpPr>
        <p:spPr>
          <a:xfrm>
            <a:off x="539552" y="1772816"/>
            <a:ext cx="6192688" cy="1323439"/>
          </a:xfrm>
          <a:prstGeom prst="rect">
            <a:avLst/>
          </a:prstGeom>
        </p:spPr>
        <p:txBody>
          <a:bodyPr wrap="square">
            <a:spAutoFit/>
          </a:bodyPr>
          <a:lstStyle/>
          <a:p>
            <a:pPr algn="just"/>
            <a:r>
              <a:rPr lang="it-IT" sz="2000" dirty="0" smtClean="0"/>
              <a:t>The functionality of the text, in fact, in the PISA is declined in four  different areas (Tab1): the text for personal use, the text for public use, the text to use professional, the text for teaching purposes.</a:t>
            </a:r>
            <a:endParaRPr lang="it-IT" sz="2000" dirty="0"/>
          </a:p>
        </p:txBody>
      </p:sp>
      <p:sp>
        <p:nvSpPr>
          <p:cNvPr id="5" name="Segnaposto numero diapositiva 4"/>
          <p:cNvSpPr>
            <a:spLocks noGrp="1"/>
          </p:cNvSpPr>
          <p:nvPr>
            <p:ph type="sldNum" sz="quarter" idx="15"/>
          </p:nvPr>
        </p:nvSpPr>
        <p:spPr/>
        <p:txBody>
          <a:bodyPr/>
          <a:lstStyle/>
          <a:p>
            <a:fld id="{103C8408-D0F5-44D5-9598-1A992B6CE992}" type="slidenum">
              <a:rPr lang="it-IT" smtClean="0"/>
              <a:pPr/>
              <a:t>11</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“aspects” of reading skills</a:t>
            </a:r>
            <a:endParaRPr lang="it-IT" dirty="0"/>
          </a:p>
        </p:txBody>
      </p:sp>
      <p:sp>
        <p:nvSpPr>
          <p:cNvPr id="3" name="Segnaposto contenuto 2"/>
          <p:cNvSpPr>
            <a:spLocks noGrp="1"/>
          </p:cNvSpPr>
          <p:nvPr>
            <p:ph sz="quarter" idx="1"/>
          </p:nvPr>
        </p:nvSpPr>
        <p:spPr/>
        <p:txBody>
          <a:bodyPr>
            <a:normAutofit fontScale="92500" lnSpcReduction="20000"/>
          </a:bodyPr>
          <a:lstStyle/>
          <a:p>
            <a:pPr algn="just"/>
            <a:r>
              <a:rPr lang="it-IT" dirty="0" smtClean="0"/>
              <a:t>The assessment of reading skills refers to a macro docimological question: how evaluate a part of the cognitive processes in this assessment? </a:t>
            </a:r>
          </a:p>
          <a:p>
            <a:pPr algn="just"/>
            <a:r>
              <a:rPr lang="it-IT" dirty="0" smtClean="0"/>
              <a:t>In PISA 2009 Assessment Framework indicates five aspects that have guided the development of items for reading.</a:t>
            </a:r>
          </a:p>
          <a:p>
            <a:pPr algn="just"/>
            <a:r>
              <a:rPr lang="it-IT" dirty="0" smtClean="0"/>
              <a:t>The "aspects" are described as strategies, mindsets or purposes that readers use to negotiate their way in, around and between texts. Since, in construction of the tests, it was not possible to include sufficient information to assess each of the five aspects, the items of PISA 2009 were organized into </a:t>
            </a:r>
            <a:r>
              <a:rPr lang="it-IT" b="1" dirty="0" smtClean="0"/>
              <a:t>three broad categories</a:t>
            </a:r>
            <a:r>
              <a:rPr lang="it-IT" dirty="0" smtClean="0"/>
              <a:t>: </a:t>
            </a:r>
          </a:p>
          <a:p>
            <a:pPr marL="457200" indent="-457200" algn="just">
              <a:buFont typeface="+mj-lt"/>
              <a:buAutoNum type="arabicPeriod"/>
            </a:pPr>
            <a:r>
              <a:rPr lang="it-IT" dirty="0" smtClean="0"/>
              <a:t> </a:t>
            </a:r>
            <a:r>
              <a:rPr lang="it-IT" b="1" dirty="0" smtClean="0"/>
              <a:t>Access and retrieve;</a:t>
            </a:r>
          </a:p>
          <a:p>
            <a:pPr marL="457200" indent="-457200" algn="just">
              <a:buFont typeface="+mj-lt"/>
              <a:buAutoNum type="arabicPeriod"/>
            </a:pPr>
            <a:r>
              <a:rPr lang="it-IT" b="1" dirty="0" smtClean="0"/>
              <a:t> Integrate and interpret;</a:t>
            </a:r>
          </a:p>
          <a:p>
            <a:pPr marL="457200" indent="-457200" algn="just">
              <a:buFont typeface="+mj-lt"/>
              <a:buAutoNum type="arabicPeriod"/>
            </a:pPr>
            <a:r>
              <a:rPr lang="it-IT" b="1" dirty="0" smtClean="0"/>
              <a:t> Reflect and evaluate.</a:t>
            </a:r>
            <a:endParaRPr lang="it-IT" b="1"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12</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Reading literacy in pisa</a:t>
            </a:r>
            <a:endParaRPr lang="it-IT" dirty="0"/>
          </a:p>
        </p:txBody>
      </p:sp>
      <p:pic>
        <p:nvPicPr>
          <p:cNvPr id="3074" name="Picture 2"/>
          <p:cNvPicPr>
            <a:picLocks noGrp="1" noChangeAspect="1" noChangeArrowheads="1"/>
          </p:cNvPicPr>
          <p:nvPr>
            <p:ph sz="quarter" idx="1"/>
          </p:nvPr>
        </p:nvPicPr>
        <p:blipFill>
          <a:blip r:embed="rId3" cstate="print"/>
          <a:srcRect/>
          <a:stretch>
            <a:fillRect/>
          </a:stretch>
        </p:blipFill>
        <p:spPr bwMode="auto">
          <a:xfrm>
            <a:off x="1019175" y="1628800"/>
            <a:ext cx="6343650" cy="3765525"/>
          </a:xfrm>
          <a:prstGeom prst="rect">
            <a:avLst/>
          </a:prstGeom>
          <a:noFill/>
          <a:ln w="9525">
            <a:noFill/>
            <a:miter lim="800000"/>
            <a:headEnd/>
            <a:tailEnd/>
          </a:ln>
        </p:spPr>
      </p:pic>
      <p:sp>
        <p:nvSpPr>
          <p:cNvPr id="28674" name="Rectangle 2"/>
          <p:cNvSpPr>
            <a:spLocks noChangeArrowheads="1"/>
          </p:cNvSpPr>
          <p:nvPr/>
        </p:nvSpPr>
        <p:spPr bwMode="auto">
          <a:xfrm>
            <a:off x="1979712" y="5391901"/>
            <a:ext cx="6119664" cy="970744"/>
          </a:xfrm>
          <a:prstGeom prst="rect">
            <a:avLst/>
          </a:prstGeom>
          <a:noFill/>
          <a:ln w="9525">
            <a:noFill/>
            <a:miter lim="800000"/>
            <a:headEnd/>
            <a:tailEnd/>
          </a:ln>
          <a:effectLst/>
        </p:spPr>
        <p:txBody>
          <a:bodyPr vert="horz" wrap="square" lIns="80937" tIns="107916" rIns="53958" bIns="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it-IT" sz="1400" b="0" i="0" u="none" strike="noStrike" cap="none" normalizeH="0" baseline="0" dirty="0" smtClean="0">
                <a:ln>
                  <a:noFill/>
                </a:ln>
                <a:solidFill>
                  <a:schemeClr val="tx1"/>
                </a:solidFill>
                <a:effectLst/>
                <a:latin typeface="Arial" pitchFamily="34" charset="0"/>
                <a:cs typeface="Arial" pitchFamily="34" charset="0"/>
              </a:rPr>
              <a:t>This figure schematically represents the "aspects" </a:t>
            </a:r>
            <a:br>
              <a:rPr kumimoji="0" lang="it-IT" sz="1400" b="0" i="0" u="none" strike="noStrike" cap="none" normalizeH="0" baseline="0" dirty="0" smtClean="0">
                <a:ln>
                  <a:noFill/>
                </a:ln>
                <a:solidFill>
                  <a:schemeClr val="tx1"/>
                </a:solidFill>
                <a:effectLst/>
                <a:latin typeface="Arial" pitchFamily="34" charset="0"/>
                <a:cs typeface="Arial" pitchFamily="34" charset="0"/>
              </a:rPr>
            </a:br>
            <a:r>
              <a:rPr kumimoji="0" lang="it-IT" sz="1400" b="0" i="0" u="none" strike="noStrike" cap="none" normalizeH="0" baseline="0" dirty="0" smtClean="0">
                <a:ln>
                  <a:noFill/>
                </a:ln>
                <a:solidFill>
                  <a:schemeClr val="tx1"/>
                </a:solidFill>
                <a:effectLst/>
                <a:latin typeface="Arial" pitchFamily="34" charset="0"/>
                <a:cs typeface="Arial" pitchFamily="34" charset="0"/>
              </a:rPr>
              <a:t>analyzed with the items on the reading skills.</a:t>
            </a:r>
          </a:p>
          <a:p>
            <a:pPr lvl="0" algn="r" fontAlgn="base">
              <a:spcBef>
                <a:spcPct val="0"/>
              </a:spcBef>
              <a:spcAft>
                <a:spcPct val="0"/>
              </a:spcAft>
            </a:pPr>
            <a:r>
              <a:rPr lang="it-IT" sz="1400" dirty="0" smtClean="0">
                <a:latin typeface="Arial" pitchFamily="34" charset="0"/>
                <a:cs typeface="Arial" pitchFamily="34" charset="0"/>
              </a:rPr>
              <a:t>The subscales on the righ involving </a:t>
            </a:r>
            <a:r>
              <a:rPr lang="it-IT" sz="1400" dirty="0" smtClean="0"/>
              <a:t>process more difficult, because it is necessary to go beyond the superficial understanding</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Segnaposto numero diapositiva 4"/>
          <p:cNvSpPr>
            <a:spLocks noGrp="1"/>
          </p:cNvSpPr>
          <p:nvPr>
            <p:ph type="sldNum" sz="quarter" idx="15"/>
          </p:nvPr>
        </p:nvSpPr>
        <p:spPr/>
        <p:txBody>
          <a:bodyPr/>
          <a:lstStyle/>
          <a:p>
            <a:fld id="{103C8408-D0F5-44D5-9598-1A992B6CE992}" type="slidenum">
              <a:rPr lang="it-IT" smtClean="0"/>
              <a:pPr/>
              <a:t>13</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0" end="0"/>
                                            </p:txEl>
                                          </p:spTgt>
                                        </p:tgtEl>
                                        <p:attrNameLst>
                                          <p:attrName>style.visibility</p:attrName>
                                        </p:attrNameLst>
                                      </p:cBhvr>
                                      <p:to>
                                        <p:strVal val="visible"/>
                                      </p:to>
                                    </p:set>
                                    <p:anim calcmode="lin" valueType="num">
                                      <p:cBhvr additive="base">
                                        <p:cTn id="13"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4">
                                            <p:txEl>
                                              <p:pRg st="1" end="1"/>
                                            </p:txEl>
                                          </p:spTgt>
                                        </p:tgtEl>
                                        <p:attrNameLst>
                                          <p:attrName>style.visibility</p:attrName>
                                        </p:attrNameLst>
                                      </p:cBhvr>
                                      <p:to>
                                        <p:strVal val="visible"/>
                                      </p:to>
                                    </p:set>
                                    <p:anim calcmode="lin" valueType="num">
                                      <p:cBhvr additive="base">
                                        <p:cTn id="19"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67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gender differences</a:t>
            </a:r>
            <a:endParaRPr lang="it-IT" dirty="0"/>
          </a:p>
        </p:txBody>
      </p:sp>
      <p:sp>
        <p:nvSpPr>
          <p:cNvPr id="3" name="Segnaposto contenuto 2"/>
          <p:cNvSpPr>
            <a:spLocks noGrp="1"/>
          </p:cNvSpPr>
          <p:nvPr>
            <p:ph sz="quarter" idx="1"/>
          </p:nvPr>
        </p:nvSpPr>
        <p:spPr>
          <a:xfrm>
            <a:off x="395536" y="1340768"/>
            <a:ext cx="7787208" cy="4989168"/>
          </a:xfrm>
        </p:spPr>
        <p:txBody>
          <a:bodyPr>
            <a:normAutofit/>
          </a:bodyPr>
          <a:lstStyle/>
          <a:p>
            <a:pPr algn="just"/>
            <a:r>
              <a:rPr lang="it-IT" sz="2000" dirty="0" smtClean="0"/>
              <a:t>I have described as the PISA studies reading literacy  and how investigate skills in three distinct cognitive subscales. </a:t>
            </a:r>
          </a:p>
          <a:p>
            <a:pPr algn="just"/>
            <a:r>
              <a:rPr lang="it-IT" sz="2000" dirty="0" smtClean="0"/>
              <a:t>I would like to investigate, now, to know if there are any gender differences between the skills in reading, thus described, and the application of cognitive subscale. </a:t>
            </a:r>
          </a:p>
          <a:p>
            <a:pPr algn="just"/>
            <a:r>
              <a:rPr lang="it-IT" sz="2000" dirty="0" smtClean="0"/>
              <a:t> In popular sayings, there are </a:t>
            </a:r>
            <a:r>
              <a:rPr lang="it-IT" sz="2000" b="1" dirty="0" smtClean="0"/>
              <a:t>stereotypes related to the differences in learning ability between genders</a:t>
            </a:r>
            <a:r>
              <a:rPr lang="it-IT" sz="2000" dirty="0" smtClean="0"/>
              <a:t> ("</a:t>
            </a:r>
            <a:r>
              <a:rPr lang="it-IT" sz="2000" i="1" dirty="0" smtClean="0"/>
              <a:t>the males are brought math, girls for studies Humanities”; "males studies less but more significantly, females studies in memory", "girls read magazines, newspapers boys"</a:t>
            </a:r>
            <a:r>
              <a:rPr lang="it-IT" sz="2000" dirty="0" smtClean="0"/>
              <a:t> etc )…</a:t>
            </a:r>
            <a:endParaRPr lang="it-IT" dirty="0" smtClean="0"/>
          </a:p>
        </p:txBody>
      </p:sp>
      <p:pic>
        <p:nvPicPr>
          <p:cNvPr id="4" name="Immagine 3" descr="bambine_e_lettura_jpg_770786215.jpg"/>
          <p:cNvPicPr>
            <a:picLocks noChangeAspect="1"/>
          </p:cNvPicPr>
          <p:nvPr/>
        </p:nvPicPr>
        <p:blipFill>
          <a:blip r:embed="rId3" cstate="print"/>
          <a:stretch>
            <a:fillRect/>
          </a:stretch>
        </p:blipFill>
        <p:spPr>
          <a:xfrm rot="21187316">
            <a:off x="3076400" y="4972530"/>
            <a:ext cx="3436378" cy="1685771"/>
          </a:xfrm>
          <a:prstGeom prst="rect">
            <a:avLst/>
          </a:prstGeom>
        </p:spPr>
      </p:pic>
      <p:sp>
        <p:nvSpPr>
          <p:cNvPr id="5" name="Segnaposto numero diapositiva 4"/>
          <p:cNvSpPr>
            <a:spLocks noGrp="1"/>
          </p:cNvSpPr>
          <p:nvPr>
            <p:ph type="sldNum" sz="quarter" idx="15"/>
          </p:nvPr>
        </p:nvSpPr>
        <p:spPr/>
        <p:txBody>
          <a:bodyPr/>
          <a:lstStyle/>
          <a:p>
            <a:fld id="{103C8408-D0F5-44D5-9598-1A992B6CE992}" type="slidenum">
              <a:rPr lang="it-IT" smtClean="0"/>
              <a:pPr/>
              <a:t>14</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scolari femmine e maschi.jpg"/>
          <p:cNvPicPr>
            <a:picLocks noGrp="1" noChangeAspect="1"/>
          </p:cNvPicPr>
          <p:nvPr>
            <p:ph sz="quarter" idx="1"/>
          </p:nvPr>
        </p:nvPicPr>
        <p:blipFill>
          <a:blip r:embed="rId2" cstate="print"/>
          <a:stretch>
            <a:fillRect/>
          </a:stretch>
        </p:blipFill>
        <p:spPr>
          <a:xfrm rot="20566109">
            <a:off x="1778309" y="3698199"/>
            <a:ext cx="3700772" cy="1954914"/>
          </a:xfrm>
        </p:spPr>
      </p:pic>
      <p:sp>
        <p:nvSpPr>
          <p:cNvPr id="4" name="Rettangolo 3"/>
          <p:cNvSpPr/>
          <p:nvPr/>
        </p:nvSpPr>
        <p:spPr>
          <a:xfrm>
            <a:off x="539552" y="692696"/>
            <a:ext cx="6840760" cy="2585323"/>
          </a:xfrm>
          <a:prstGeom prst="rect">
            <a:avLst/>
          </a:prstGeom>
        </p:spPr>
        <p:txBody>
          <a:bodyPr wrap="square">
            <a:spAutoFit/>
          </a:bodyPr>
          <a:lstStyle/>
          <a:p>
            <a:pPr algn="just"/>
            <a:r>
              <a:rPr lang="it-IT" dirty="0" smtClean="0"/>
              <a:t>…Some of these beliefs can guide not only different educational styles adopted, already within the family, in depending on the kind of son/daughter, but, even worse, may be rooted </a:t>
            </a:r>
            <a:r>
              <a:rPr lang="it-IT" b="1" dirty="0" smtClean="0"/>
              <a:t>misconceptions in teachers' </a:t>
            </a:r>
            <a:r>
              <a:rPr lang="it-IT" dirty="0" smtClean="0"/>
              <a:t>ways of thinking and thus lead to </a:t>
            </a:r>
            <a:r>
              <a:rPr lang="it-IT" b="1" dirty="0" smtClean="0"/>
              <a:t>an approach to education</a:t>
            </a:r>
            <a:r>
              <a:rPr lang="it-IT" dirty="0" smtClean="0"/>
              <a:t>/training differently depending on the gender of the students. This approach can become even more dangerous in view of school orientation for which the boys or the girls can be somehow precluded some addresses of study (and thus of life!) for the very fact of be related to a particular kind.</a:t>
            </a:r>
          </a:p>
        </p:txBody>
      </p:sp>
      <p:pic>
        <p:nvPicPr>
          <p:cNvPr id="6" name="Immagine 5" descr="calciatore.jpg"/>
          <p:cNvPicPr>
            <a:picLocks noChangeAspect="1"/>
          </p:cNvPicPr>
          <p:nvPr/>
        </p:nvPicPr>
        <p:blipFill>
          <a:blip r:embed="rId3" cstate="print"/>
          <a:stretch>
            <a:fillRect/>
          </a:stretch>
        </p:blipFill>
        <p:spPr>
          <a:xfrm rot="20524787">
            <a:off x="5633669" y="5306865"/>
            <a:ext cx="1753266" cy="1313258"/>
          </a:xfrm>
          <a:prstGeom prst="rect">
            <a:avLst/>
          </a:prstGeom>
        </p:spPr>
      </p:pic>
      <p:cxnSp>
        <p:nvCxnSpPr>
          <p:cNvPr id="9" name="Connettore 7 8"/>
          <p:cNvCxnSpPr/>
          <p:nvPr/>
        </p:nvCxnSpPr>
        <p:spPr>
          <a:xfrm>
            <a:off x="3635896" y="5661248"/>
            <a:ext cx="1872208" cy="648072"/>
          </a:xfrm>
          <a:prstGeom prst="curvedConnector3">
            <a:avLst>
              <a:gd name="adj1" fmla="val 54440"/>
            </a:avLst>
          </a:prstGeom>
          <a:ln w="41275">
            <a:tailEnd type="arrow"/>
          </a:ln>
        </p:spPr>
        <p:style>
          <a:lnRef idx="1">
            <a:schemeClr val="accent1"/>
          </a:lnRef>
          <a:fillRef idx="0">
            <a:schemeClr val="accent1"/>
          </a:fillRef>
          <a:effectRef idx="0">
            <a:schemeClr val="accent1"/>
          </a:effectRef>
          <a:fontRef idx="minor">
            <a:schemeClr val="tx1"/>
          </a:fontRef>
        </p:style>
      </p:cxnSp>
      <p:pic>
        <p:nvPicPr>
          <p:cNvPr id="11" name="Immagine 10" descr="veline.jpg"/>
          <p:cNvPicPr>
            <a:picLocks noChangeAspect="1"/>
          </p:cNvPicPr>
          <p:nvPr/>
        </p:nvPicPr>
        <p:blipFill>
          <a:blip r:embed="rId4" cstate="print"/>
          <a:stretch>
            <a:fillRect/>
          </a:stretch>
        </p:blipFill>
        <p:spPr>
          <a:xfrm>
            <a:off x="6228184" y="3429000"/>
            <a:ext cx="1475310" cy="1251595"/>
          </a:xfrm>
          <a:prstGeom prst="rect">
            <a:avLst/>
          </a:prstGeom>
        </p:spPr>
      </p:pic>
      <p:cxnSp>
        <p:nvCxnSpPr>
          <p:cNvPr id="12" name="Connettore 7 11"/>
          <p:cNvCxnSpPr/>
          <p:nvPr/>
        </p:nvCxnSpPr>
        <p:spPr>
          <a:xfrm flipV="1">
            <a:off x="5364088" y="3501008"/>
            <a:ext cx="864096" cy="648072"/>
          </a:xfrm>
          <a:prstGeom prst="curvedConnector3">
            <a:avLst>
              <a:gd name="adj1" fmla="val 50000"/>
            </a:avLst>
          </a:prstGeom>
          <a:ln w="41275">
            <a:tailEnd type="arrow"/>
          </a:ln>
        </p:spPr>
        <p:style>
          <a:lnRef idx="1">
            <a:schemeClr val="accent1"/>
          </a:lnRef>
          <a:fillRef idx="0">
            <a:schemeClr val="accent1"/>
          </a:fillRef>
          <a:effectRef idx="0">
            <a:schemeClr val="accent1"/>
          </a:effectRef>
          <a:fontRef idx="minor">
            <a:schemeClr val="tx1"/>
          </a:fontRef>
        </p:style>
      </p:cxnSp>
      <p:pic>
        <p:nvPicPr>
          <p:cNvPr id="18" name="Immagine 17" descr="cappello laurea.jpg"/>
          <p:cNvPicPr>
            <a:picLocks noChangeAspect="1"/>
          </p:cNvPicPr>
          <p:nvPr/>
        </p:nvPicPr>
        <p:blipFill>
          <a:blip r:embed="rId5" cstate="print"/>
          <a:stretch>
            <a:fillRect/>
          </a:stretch>
        </p:blipFill>
        <p:spPr>
          <a:xfrm rot="19168078">
            <a:off x="24921" y="3525697"/>
            <a:ext cx="1384640" cy="1143536"/>
          </a:xfrm>
          <a:prstGeom prst="rect">
            <a:avLst/>
          </a:prstGeom>
        </p:spPr>
      </p:pic>
      <p:cxnSp>
        <p:nvCxnSpPr>
          <p:cNvPr id="19" name="Connettore 7 18"/>
          <p:cNvCxnSpPr/>
          <p:nvPr/>
        </p:nvCxnSpPr>
        <p:spPr>
          <a:xfrm rot="10800000">
            <a:off x="1187624" y="3861048"/>
            <a:ext cx="648072" cy="360040"/>
          </a:xfrm>
          <a:prstGeom prst="curvedConnector3">
            <a:avLst>
              <a:gd name="adj1" fmla="val 50000"/>
            </a:avLst>
          </a:prstGeom>
          <a:ln w="41275">
            <a:tailEnd type="arrow"/>
          </a:ln>
        </p:spPr>
        <p:style>
          <a:lnRef idx="1">
            <a:schemeClr val="accent1"/>
          </a:lnRef>
          <a:fillRef idx="0">
            <a:schemeClr val="accent1"/>
          </a:fillRef>
          <a:effectRef idx="0">
            <a:schemeClr val="accent1"/>
          </a:effectRef>
          <a:fontRef idx="minor">
            <a:schemeClr val="tx1"/>
          </a:fontRef>
        </p:style>
      </p:cxnSp>
      <p:sp>
        <p:nvSpPr>
          <p:cNvPr id="25" name="Segnaposto numero diapositiva 24"/>
          <p:cNvSpPr>
            <a:spLocks noGrp="1"/>
          </p:cNvSpPr>
          <p:nvPr>
            <p:ph type="sldNum" sz="quarter" idx="15"/>
          </p:nvPr>
        </p:nvSpPr>
        <p:spPr/>
        <p:txBody>
          <a:bodyPr/>
          <a:lstStyle/>
          <a:p>
            <a:fld id="{103C8408-D0F5-44D5-9598-1A992B6CE992}" type="slidenum">
              <a:rPr lang="it-IT" smtClean="0"/>
              <a:pPr/>
              <a:t>15</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Control of gender difference</a:t>
            </a:r>
            <a:endParaRPr lang="it-IT" dirty="0"/>
          </a:p>
        </p:txBody>
      </p:sp>
      <p:sp>
        <p:nvSpPr>
          <p:cNvPr id="3" name="Segnaposto contenuto 2"/>
          <p:cNvSpPr>
            <a:spLocks noGrp="1"/>
          </p:cNvSpPr>
          <p:nvPr>
            <p:ph sz="quarter" idx="1"/>
          </p:nvPr>
        </p:nvSpPr>
        <p:spPr/>
        <p:txBody>
          <a:bodyPr/>
          <a:lstStyle/>
          <a:p>
            <a:pPr algn="just"/>
            <a:r>
              <a:rPr lang="it-IT" dirty="0" smtClean="0"/>
              <a:t>The purpose of this section is to put control on such stereotypes, comparing the reading skills of girls and boys, in their habits not </a:t>
            </a:r>
            <a:br>
              <a:rPr lang="it-IT" dirty="0" smtClean="0"/>
            </a:br>
            <a:r>
              <a:rPr lang="it-IT" dirty="0" smtClean="0"/>
              <a:t>only at school, and also, checking out any differences in the stimuli received by family. </a:t>
            </a:r>
            <a:br>
              <a:rPr lang="it-IT" dirty="0" smtClean="0"/>
            </a:br>
            <a:r>
              <a:rPr lang="it-IT" dirty="0" smtClean="0"/>
              <a:t>In the control of gender differences we also pay particular attention to any </a:t>
            </a:r>
            <a:br>
              <a:rPr lang="it-IT" dirty="0" smtClean="0"/>
            </a:br>
            <a:r>
              <a:rPr lang="it-IT" dirty="0" smtClean="0"/>
              <a:t>diversity of results in the cognitive items, to check whether these processes are actually </a:t>
            </a:r>
            <a:br>
              <a:rPr lang="it-IT" dirty="0" smtClean="0"/>
            </a:br>
            <a:r>
              <a:rPr lang="it-IT" dirty="0" smtClean="0"/>
              <a:t>mastered differently from boys and girls.</a:t>
            </a: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16</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Grp="1" noChangeAspect="1" noChangeArrowheads="1"/>
          </p:cNvPicPr>
          <p:nvPr>
            <p:ph sz="quarter" idx="1"/>
          </p:nvPr>
        </p:nvPicPr>
        <p:blipFill>
          <a:blip r:embed="rId3" cstate="print"/>
          <a:srcRect/>
          <a:stretch>
            <a:fillRect/>
          </a:stretch>
        </p:blipFill>
        <p:spPr bwMode="auto">
          <a:xfrm>
            <a:off x="3275856" y="3573016"/>
            <a:ext cx="4991100" cy="2990850"/>
          </a:xfrm>
          <a:prstGeom prst="rect">
            <a:avLst/>
          </a:prstGeom>
          <a:noFill/>
          <a:ln w="9525">
            <a:noFill/>
            <a:miter lim="800000"/>
            <a:headEnd/>
            <a:tailEnd/>
          </a:ln>
        </p:spPr>
      </p:pic>
      <p:sp>
        <p:nvSpPr>
          <p:cNvPr id="7" name="Rettangolo 6"/>
          <p:cNvSpPr/>
          <p:nvPr/>
        </p:nvSpPr>
        <p:spPr>
          <a:xfrm>
            <a:off x="467544" y="836712"/>
            <a:ext cx="5400600" cy="2031325"/>
          </a:xfrm>
          <a:prstGeom prst="rect">
            <a:avLst/>
          </a:prstGeom>
        </p:spPr>
        <p:txBody>
          <a:bodyPr wrap="square">
            <a:spAutoFit/>
          </a:bodyPr>
          <a:lstStyle/>
          <a:p>
            <a:r>
              <a:rPr lang="it-IT" dirty="0" smtClean="0"/>
              <a:t>Table 5 to Table 23 in the paper </a:t>
            </a:r>
            <a:br>
              <a:rPr lang="it-IT" dirty="0" smtClean="0"/>
            </a:br>
            <a:r>
              <a:rPr lang="it-IT" dirty="0" smtClean="0"/>
              <a:t>show a significant difference only when the differences between the percentages of males and </a:t>
            </a:r>
            <a:br>
              <a:rPr lang="it-IT" dirty="0" smtClean="0"/>
            </a:br>
            <a:r>
              <a:rPr lang="it-IT" dirty="0" smtClean="0"/>
              <a:t>females (column%) can not be matched in any way by the error  standard (column SE)</a:t>
            </a:r>
          </a:p>
          <a:p>
            <a:endParaRPr lang="it-IT" dirty="0" smtClean="0"/>
          </a:p>
          <a:p>
            <a:endParaRPr lang="it-IT" dirty="0"/>
          </a:p>
        </p:txBody>
      </p:sp>
      <p:sp>
        <p:nvSpPr>
          <p:cNvPr id="8" name="Rettangolo 7"/>
          <p:cNvSpPr/>
          <p:nvPr/>
        </p:nvSpPr>
        <p:spPr>
          <a:xfrm>
            <a:off x="251520" y="3140968"/>
            <a:ext cx="4203395" cy="307777"/>
          </a:xfrm>
          <a:prstGeom prst="rect">
            <a:avLst/>
          </a:prstGeom>
        </p:spPr>
        <p:txBody>
          <a:bodyPr wrap="none">
            <a:spAutoFit/>
          </a:bodyPr>
          <a:lstStyle/>
          <a:p>
            <a:r>
              <a:rPr lang="it-IT" sz="1400" dirty="0" smtClean="0"/>
              <a:t>Below is an example of the table in paper (extract)</a:t>
            </a:r>
            <a:endParaRPr lang="it-IT" sz="1400" dirty="0"/>
          </a:p>
        </p:txBody>
      </p:sp>
      <p:sp>
        <p:nvSpPr>
          <p:cNvPr id="9" name="Segnaposto numero diapositiva 8"/>
          <p:cNvSpPr>
            <a:spLocks noGrp="1"/>
          </p:cNvSpPr>
          <p:nvPr>
            <p:ph type="sldNum" sz="quarter" idx="15"/>
          </p:nvPr>
        </p:nvSpPr>
        <p:spPr/>
        <p:txBody>
          <a:bodyPr/>
          <a:lstStyle/>
          <a:p>
            <a:fld id="{103C8408-D0F5-44D5-9598-1A992B6CE992}" type="slidenum">
              <a:rPr lang="it-IT" smtClean="0"/>
              <a:pPr/>
              <a:t>17</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quarter" idx="1"/>
          </p:nvPr>
        </p:nvPicPr>
        <p:blipFill>
          <a:blip r:embed="rId3" cstate="print"/>
          <a:srcRect/>
          <a:stretch>
            <a:fillRect/>
          </a:stretch>
        </p:blipFill>
        <p:spPr bwMode="auto">
          <a:xfrm>
            <a:off x="1187624" y="2636912"/>
            <a:ext cx="5762625" cy="3705225"/>
          </a:xfrm>
          <a:prstGeom prst="rect">
            <a:avLst/>
          </a:prstGeom>
          <a:noFill/>
          <a:ln w="9525">
            <a:noFill/>
            <a:miter lim="800000"/>
            <a:headEnd/>
            <a:tailEnd/>
          </a:ln>
        </p:spPr>
      </p:pic>
      <p:sp>
        <p:nvSpPr>
          <p:cNvPr id="5" name="Titolo 4"/>
          <p:cNvSpPr>
            <a:spLocks noGrp="1"/>
          </p:cNvSpPr>
          <p:nvPr>
            <p:ph type="title"/>
          </p:nvPr>
        </p:nvSpPr>
        <p:spPr>
          <a:xfrm>
            <a:off x="395536" y="548680"/>
            <a:ext cx="7992888" cy="1714202"/>
          </a:xfrm>
        </p:spPr>
        <p:txBody>
          <a:bodyPr>
            <a:normAutofit fontScale="90000"/>
          </a:bodyPr>
          <a:lstStyle/>
          <a:p>
            <a:r>
              <a:rPr lang="it-IT" sz="2000" dirty="0" smtClean="0"/>
              <a:t>As can be seen from the graphic summary of putting a comparison of the results of average girls and boys in cognitive subscale involved in reading, </a:t>
            </a:r>
            <a:r>
              <a:rPr lang="it-IT" sz="2000" b="1" dirty="0" smtClean="0"/>
              <a:t>the female gender, in pisa 2009, </a:t>
            </a:r>
            <a:r>
              <a:rPr lang="it-IT" sz="2000" b="1" dirty="0" err="1" smtClean="0"/>
              <a:t>showed</a:t>
            </a:r>
            <a:r>
              <a:rPr lang="it-IT" sz="2000" b="1" dirty="0" smtClean="0"/>
              <a:t> </a:t>
            </a:r>
            <a:r>
              <a:rPr lang="it-IT" sz="2000" b="1" dirty="0" err="1" smtClean="0"/>
              <a:t>an</a:t>
            </a:r>
            <a:r>
              <a:rPr lang="it-IT" sz="2000" b="1" dirty="0" smtClean="0"/>
              <a:t> higher and significant expertise in reading literacy</a:t>
            </a:r>
            <a:r>
              <a:rPr lang="it-IT" sz="2200" dirty="0" smtClean="0"/>
              <a:t>.</a:t>
            </a:r>
            <a:br>
              <a:rPr lang="it-IT" sz="2200" dirty="0" smtClean="0"/>
            </a:br>
            <a:r>
              <a:rPr lang="it-IT" sz="2000" dirty="0" smtClean="0"/>
              <a:t>greater detachment is evident on the "</a:t>
            </a:r>
            <a:r>
              <a:rPr lang="it-IT" sz="2000" i="1" dirty="0" smtClean="0"/>
              <a:t>reflect and evaluate</a:t>
            </a:r>
            <a:r>
              <a:rPr lang="it-IT" sz="2000" dirty="0" smtClean="0"/>
              <a:t>" that </a:t>
            </a:r>
            <a:br>
              <a:rPr lang="it-IT" sz="2000" dirty="0" smtClean="0"/>
            </a:br>
            <a:r>
              <a:rPr lang="it-IT" sz="2000" dirty="0" smtClean="0"/>
              <a:t>however, requires the involvement </a:t>
            </a:r>
            <a:r>
              <a:rPr lang="it-IT" sz="2000" b="1" dirty="0" smtClean="0"/>
              <a:t>of higher-order cognitive processes.</a:t>
            </a:r>
            <a:endParaRPr lang="it-IT" sz="2000" b="1"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18</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err="1" smtClean="0"/>
              <a:t>control</a:t>
            </a:r>
            <a:r>
              <a:rPr lang="it-IT" dirty="0" smtClean="0"/>
              <a:t> of the relationship. </a:t>
            </a:r>
            <a:br>
              <a:rPr lang="it-IT" dirty="0" smtClean="0"/>
            </a:br>
            <a:r>
              <a:rPr lang="it-IT" dirty="0" smtClean="0"/>
              <a:t>Family’s habits</a:t>
            </a:r>
            <a:endParaRPr lang="it-IT" dirty="0"/>
          </a:p>
        </p:txBody>
      </p:sp>
      <p:sp>
        <p:nvSpPr>
          <p:cNvPr id="3" name="Segnaposto contenuto 2"/>
          <p:cNvSpPr>
            <a:spLocks noGrp="1"/>
          </p:cNvSpPr>
          <p:nvPr>
            <p:ph sz="quarter" idx="1"/>
          </p:nvPr>
        </p:nvSpPr>
        <p:spPr/>
        <p:txBody>
          <a:bodyPr>
            <a:normAutofit fontScale="92500" lnSpcReduction="20000"/>
          </a:bodyPr>
          <a:lstStyle/>
          <a:p>
            <a:pPr>
              <a:buNone/>
            </a:pPr>
            <a:r>
              <a:rPr lang="it-IT" dirty="0" smtClean="0"/>
              <a:t>In the paper I also controlled habits "family" as a function of the kind of son/daughter.</a:t>
            </a:r>
          </a:p>
          <a:p>
            <a:pPr>
              <a:buNone/>
            </a:pPr>
            <a:r>
              <a:rPr lang="it-IT" dirty="0" smtClean="0"/>
              <a:t>This audit showed that: </a:t>
            </a:r>
            <a:br>
              <a:rPr lang="it-IT" dirty="0" smtClean="0"/>
            </a:br>
            <a:endParaRPr lang="it-IT" dirty="0" smtClean="0"/>
          </a:p>
          <a:p>
            <a:pPr algn="just">
              <a:buFont typeface="Arial" pitchFamily="34" charset="0"/>
              <a:buChar char="•"/>
            </a:pPr>
            <a:r>
              <a:rPr lang="it-IT" dirty="0" smtClean="0"/>
              <a:t>There are gender differences with respect to the choice to "anticipate" the children entering school (advance is more frequent in the case of daughters); </a:t>
            </a:r>
          </a:p>
          <a:p>
            <a:pPr algn="just">
              <a:buFont typeface="Arial" pitchFamily="34" charset="0"/>
              <a:buChar char="•"/>
            </a:pPr>
            <a:r>
              <a:rPr lang="it-IT" dirty="0" smtClean="0"/>
              <a:t> There are (few) gender differences in providing an adequate furniture in the study (such as a desk just for homework); </a:t>
            </a:r>
          </a:p>
          <a:p>
            <a:pPr algn="just">
              <a:buFont typeface="Arial" pitchFamily="34" charset="0"/>
              <a:buChar char="•"/>
            </a:pPr>
            <a:r>
              <a:rPr lang="it-IT" dirty="0" smtClean="0"/>
              <a:t>There are no significant gender differences in order to have educational software (owned by both genders in about 52% of cases);</a:t>
            </a:r>
          </a:p>
          <a:p>
            <a:pPr>
              <a:buFont typeface="Arial" pitchFamily="34" charset="0"/>
              <a:buChar char="•"/>
            </a:pPr>
            <a:r>
              <a:rPr lang="it-IT" dirty="0" smtClean="0"/>
              <a:t> There are significant differences in the provision of child a PC connected to the Internet (more common in boys than daughters)</a:t>
            </a:r>
          </a:p>
          <a:p>
            <a:endParaRPr lang="it-IT" dirty="0" smtClean="0"/>
          </a:p>
          <a:p>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19</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Introduction:</a:t>
            </a:r>
            <a:br>
              <a:rPr lang="it-IT" dirty="0" smtClean="0"/>
            </a:br>
            <a:endParaRPr lang="it-IT" dirty="0"/>
          </a:p>
        </p:txBody>
      </p:sp>
      <p:sp>
        <p:nvSpPr>
          <p:cNvPr id="3" name="Segnaposto contenuto 2"/>
          <p:cNvSpPr>
            <a:spLocks noGrp="1"/>
          </p:cNvSpPr>
          <p:nvPr>
            <p:ph sz="quarter" idx="1"/>
          </p:nvPr>
        </p:nvSpPr>
        <p:spPr>
          <a:xfrm>
            <a:off x="457200" y="1600200"/>
            <a:ext cx="7643192" cy="4873752"/>
          </a:xfrm>
        </p:spPr>
        <p:txBody>
          <a:bodyPr/>
          <a:lstStyle/>
          <a:p>
            <a:pPr algn="just"/>
            <a:r>
              <a:rPr lang="it-IT" sz="2800" dirty="0" smtClean="0"/>
              <a:t>In these slides I summarize a paper written for IRES PIEMONTE in July 2012, when I have examined in depth OCSE PISA 2009 survey.</a:t>
            </a:r>
          </a:p>
          <a:p>
            <a:pPr algn="just">
              <a:buNone/>
            </a:pPr>
            <a:r>
              <a:rPr lang="it-IT" sz="2800" dirty="0" smtClean="0"/>
              <a:t> </a:t>
            </a:r>
            <a:br>
              <a:rPr lang="it-IT" sz="2800" dirty="0" smtClean="0"/>
            </a:br>
            <a:r>
              <a:rPr lang="it-IT" sz="2800" dirty="0" smtClean="0"/>
              <a:t>In particular, I investigated the relationship between the results of tests in reading and </a:t>
            </a:r>
            <a:br>
              <a:rPr lang="it-IT" sz="2800" dirty="0" smtClean="0"/>
            </a:br>
            <a:r>
              <a:rPr lang="it-IT" sz="2800" dirty="0" smtClean="0"/>
              <a:t>the gender of the students</a:t>
            </a:r>
            <a:r>
              <a:rPr lang="it-IT" dirty="0" smtClean="0"/>
              <a:t>. </a:t>
            </a: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reading habits reported by teen agers</a:t>
            </a:r>
            <a:endParaRPr lang="it-IT" dirty="0"/>
          </a:p>
        </p:txBody>
      </p:sp>
      <p:sp>
        <p:nvSpPr>
          <p:cNvPr id="3" name="Segnaposto contenuto 2"/>
          <p:cNvSpPr>
            <a:spLocks noGrp="1"/>
          </p:cNvSpPr>
          <p:nvPr>
            <p:ph sz="quarter" idx="1"/>
          </p:nvPr>
        </p:nvSpPr>
        <p:spPr/>
        <p:txBody>
          <a:bodyPr>
            <a:normAutofit lnSpcReduction="10000"/>
          </a:bodyPr>
          <a:lstStyle/>
          <a:p>
            <a:pPr>
              <a:buFont typeface="Arial" pitchFamily="34" charset="0"/>
              <a:buChar char="•"/>
            </a:pPr>
            <a:r>
              <a:rPr lang="it-IT" dirty="0" smtClean="0"/>
              <a:t>there is a gender difference in the habit to read newspapers several times a week (more common in boys); </a:t>
            </a:r>
          </a:p>
          <a:p>
            <a:pPr>
              <a:buFont typeface="Arial" pitchFamily="34" charset="0"/>
              <a:buChar char="•"/>
            </a:pPr>
            <a:r>
              <a:rPr lang="it-IT" dirty="0" smtClean="0"/>
              <a:t>there is a gender difference in the habit to read magazines more times a week (more common in girls); </a:t>
            </a:r>
          </a:p>
          <a:p>
            <a:pPr>
              <a:buFont typeface="Arial" pitchFamily="34" charset="0"/>
              <a:buChar char="•"/>
            </a:pPr>
            <a:r>
              <a:rPr lang="it-IT" dirty="0" smtClean="0"/>
              <a:t>there is a large gender difference in the state not to read "never or almost never" books (the difference here is more than twenty percentage points: boys say they are </a:t>
            </a:r>
            <a:r>
              <a:rPr lang="it-IT" i="1" dirty="0" smtClean="0"/>
              <a:t>bad readers</a:t>
            </a:r>
            <a:r>
              <a:rPr lang="it-IT" dirty="0" smtClean="0"/>
              <a:t>);</a:t>
            </a:r>
          </a:p>
          <a:p>
            <a:pPr>
              <a:buFont typeface="Arial" pitchFamily="34" charset="0"/>
              <a:buChar char="•"/>
            </a:pPr>
            <a:r>
              <a:rPr lang="it-IT" dirty="0" smtClean="0"/>
              <a:t>There is a significant gender difference in seeking information on the internet about a specific topic (behavior more common in boys than girls);</a:t>
            </a:r>
          </a:p>
          <a:p>
            <a:pPr>
              <a:buFontTx/>
              <a:buChar char="-"/>
            </a:pP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20</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study strategies</a:t>
            </a:r>
            <a:endParaRPr lang="it-IT" dirty="0"/>
          </a:p>
        </p:txBody>
      </p:sp>
      <p:sp>
        <p:nvSpPr>
          <p:cNvPr id="3" name="Segnaposto contenuto 2"/>
          <p:cNvSpPr>
            <a:spLocks noGrp="1"/>
          </p:cNvSpPr>
          <p:nvPr>
            <p:ph sz="quarter" idx="1"/>
          </p:nvPr>
        </p:nvSpPr>
        <p:spPr/>
        <p:txBody>
          <a:bodyPr/>
          <a:lstStyle/>
          <a:p>
            <a:pPr>
              <a:buFont typeface="Arial" pitchFamily="34" charset="0"/>
              <a:buChar char="•"/>
            </a:pPr>
            <a:r>
              <a:rPr lang="it-IT" dirty="0" smtClean="0"/>
              <a:t>Gender differences in the use of mnemonic strategies for the study of texts (most frequent in the female sample); </a:t>
            </a:r>
            <a:br>
              <a:rPr lang="it-IT" dirty="0" smtClean="0"/>
            </a:br>
            <a:endParaRPr lang="it-IT" dirty="0" smtClean="0"/>
          </a:p>
          <a:p>
            <a:pPr>
              <a:buFont typeface="Arial" pitchFamily="34" charset="0"/>
              <a:buChar char="•"/>
            </a:pPr>
            <a:r>
              <a:rPr lang="it-IT" dirty="0" smtClean="0"/>
              <a:t>Gender differences in the habit to try to connect the </a:t>
            </a:r>
            <a:br>
              <a:rPr lang="it-IT" dirty="0" smtClean="0"/>
            </a:br>
            <a:r>
              <a:rPr lang="it-IT" dirty="0" smtClean="0"/>
              <a:t>new information to existing knowledge (more frequent in the female sample); </a:t>
            </a:r>
            <a:br>
              <a:rPr lang="it-IT" dirty="0" smtClean="0"/>
            </a:br>
            <a:endParaRPr lang="it-IT" dirty="0" smtClean="0"/>
          </a:p>
          <a:p>
            <a:pPr>
              <a:buFont typeface="Arial" pitchFamily="34" charset="0"/>
              <a:buChar char="•"/>
            </a:pPr>
            <a:r>
              <a:rPr lang="it-IT" dirty="0" smtClean="0"/>
              <a:t>Gender differences in depth analysis to clarify matters  not immediately clear or included in the study (more common in girls);</a:t>
            </a: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21</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significant gap in the male gender</a:t>
            </a:r>
            <a:endParaRPr lang="it-IT" dirty="0"/>
          </a:p>
        </p:txBody>
      </p:sp>
      <p:sp>
        <p:nvSpPr>
          <p:cNvPr id="3" name="Segnaposto contenuto 2"/>
          <p:cNvSpPr>
            <a:spLocks noGrp="1"/>
          </p:cNvSpPr>
          <p:nvPr>
            <p:ph sz="quarter" idx="1"/>
          </p:nvPr>
        </p:nvSpPr>
        <p:spPr/>
        <p:txBody>
          <a:bodyPr>
            <a:normAutofit lnSpcReduction="10000"/>
          </a:bodyPr>
          <a:lstStyle/>
          <a:p>
            <a:pPr algn="just">
              <a:buNone/>
            </a:pPr>
            <a:r>
              <a:rPr lang="it-IT" b="1" dirty="0" smtClean="0"/>
              <a:t>The difference </a:t>
            </a:r>
            <a:r>
              <a:rPr lang="it-IT" dirty="0" smtClean="0"/>
              <a:t>on plausible values is ​​of about 30 points higher for girls, on a general scale in Reading, corresponding to more than half a</a:t>
            </a:r>
            <a:br>
              <a:rPr lang="it-IT" dirty="0" smtClean="0"/>
            </a:br>
            <a:r>
              <a:rPr lang="it-IT" dirty="0" smtClean="0"/>
              <a:t>level scale of competence and equivalent to average </a:t>
            </a:r>
            <a:r>
              <a:rPr lang="it-IT" b="1" dirty="0" smtClean="0"/>
              <a:t>the progress you can make in a school year </a:t>
            </a:r>
            <a:r>
              <a:rPr lang="it-IT" dirty="0" smtClean="0"/>
              <a:t>(OCSE 2010b, 27). </a:t>
            </a:r>
          </a:p>
          <a:p>
            <a:pPr algn="just">
              <a:buNone/>
            </a:pPr>
            <a:r>
              <a:rPr lang="it-IT" dirty="0" smtClean="0"/>
              <a:t>If we consider the hierarchical level - pyramid of the three cognitive subscales , it is evident that the girls are more able to master the very top of the pyramid cognitive and thus are</a:t>
            </a:r>
            <a:br>
              <a:rPr lang="it-IT" dirty="0" smtClean="0"/>
            </a:br>
            <a:r>
              <a:rPr lang="it-IT" dirty="0" smtClean="0"/>
              <a:t>able to make a reflection and evaluation of the text using a range of input</a:t>
            </a:r>
            <a:br>
              <a:rPr lang="it-IT" dirty="0" smtClean="0"/>
            </a:br>
            <a:r>
              <a:rPr lang="it-IT" dirty="0" smtClean="0"/>
              <a:t>that reach beyond the text itself.</a:t>
            </a: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22</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a:r>
            <a:br>
              <a:rPr lang="it-IT" dirty="0" smtClean="0"/>
            </a:br>
            <a:r>
              <a:rPr lang="it-IT" dirty="0" smtClean="0"/>
              <a:t>not a cause-effect relationship</a:t>
            </a:r>
            <a:endParaRPr lang="it-IT" dirty="0"/>
          </a:p>
        </p:txBody>
      </p:sp>
      <p:sp>
        <p:nvSpPr>
          <p:cNvPr id="3" name="Segnaposto contenuto 2"/>
          <p:cNvSpPr>
            <a:spLocks noGrp="1"/>
          </p:cNvSpPr>
          <p:nvPr>
            <p:ph sz="quarter" idx="1"/>
          </p:nvPr>
        </p:nvSpPr>
        <p:spPr/>
        <p:txBody>
          <a:bodyPr/>
          <a:lstStyle/>
          <a:p>
            <a:r>
              <a:rPr lang="it-IT" dirty="0" smtClean="0"/>
              <a:t>Is possbile to explain this gender difference also based on the input received within the family or out of school?</a:t>
            </a:r>
          </a:p>
          <a:p>
            <a:r>
              <a:rPr lang="it-IT" dirty="0" smtClean="0"/>
              <a:t> In reality it is difficult and improper to identify cause-and-effect relationships between stimuli received (family and non family members) and reading skills. </a:t>
            </a:r>
            <a:br>
              <a:rPr lang="it-IT" dirty="0" smtClean="0"/>
            </a:br>
            <a:r>
              <a:rPr lang="it-IT" dirty="0" smtClean="0"/>
              <a:t>Would exclude a whole series of variables related to the socio-economic context of the student, the type of institution attended, previous school experience etc..</a:t>
            </a:r>
            <a:endParaRPr lang="it-IT" dirty="0"/>
          </a:p>
        </p:txBody>
      </p:sp>
      <p:sp>
        <p:nvSpPr>
          <p:cNvPr id="5" name="Segnaposto numero diapositiva 4"/>
          <p:cNvSpPr>
            <a:spLocks noGrp="1"/>
          </p:cNvSpPr>
          <p:nvPr>
            <p:ph type="sldNum" sz="quarter" idx="15"/>
          </p:nvPr>
        </p:nvSpPr>
        <p:spPr/>
        <p:txBody>
          <a:bodyPr/>
          <a:lstStyle/>
          <a:p>
            <a:fld id="{103C8408-D0F5-44D5-9598-1A992B6CE992}" type="slidenum">
              <a:rPr lang="it-IT" smtClean="0"/>
              <a:pPr/>
              <a:t>23</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But… interesting trends to undertake research to deepen climate manages school and study habits..</a:t>
            </a:r>
            <a:endParaRPr lang="it-IT" dirty="0"/>
          </a:p>
        </p:txBody>
      </p:sp>
      <p:sp>
        <p:nvSpPr>
          <p:cNvPr id="3" name="Segnaposto contenuto 2"/>
          <p:cNvSpPr>
            <a:spLocks noGrp="1"/>
          </p:cNvSpPr>
          <p:nvPr>
            <p:ph sz="quarter" idx="1"/>
          </p:nvPr>
        </p:nvSpPr>
        <p:spPr/>
        <p:txBody>
          <a:bodyPr>
            <a:normAutofit lnSpcReduction="10000"/>
          </a:bodyPr>
          <a:lstStyle/>
          <a:p>
            <a:pPr algn="just"/>
            <a:r>
              <a:rPr lang="it-IT" dirty="0" smtClean="0"/>
              <a:t>However, what you can show here, are different tendencies, different habits in reading and difference habits of the family.</a:t>
            </a:r>
          </a:p>
          <a:p>
            <a:pPr algn="just"/>
            <a:r>
              <a:rPr lang="it-IT" dirty="0" smtClean="0"/>
              <a:t>These different habits, may contribute, together with other factors, to determine a different levels of proficiency in reading?</a:t>
            </a:r>
          </a:p>
          <a:p>
            <a:pPr algn="just"/>
            <a:r>
              <a:rPr lang="it-IT" dirty="0" smtClean="0"/>
              <a:t>With regard to reading habits, it is also worthy of attention </a:t>
            </a:r>
            <a:r>
              <a:rPr lang="it-IT" b="1" dirty="0" smtClean="0"/>
              <a:t>disaffection</a:t>
            </a:r>
            <a:r>
              <a:rPr lang="it-IT" dirty="0" smtClean="0"/>
              <a:t> of the high male gender in </a:t>
            </a:r>
            <a:r>
              <a:rPr lang="it-IT" b="1" dirty="0" smtClean="0"/>
              <a:t>reading for personal interest. </a:t>
            </a:r>
          </a:p>
          <a:p>
            <a:pPr algn="just"/>
            <a:r>
              <a:rPr lang="it-IT" dirty="0" smtClean="0"/>
              <a:t>The data shows, in fact, that  </a:t>
            </a:r>
            <a:r>
              <a:rPr lang="it-IT" b="1" dirty="0" smtClean="0"/>
              <a:t>58% </a:t>
            </a:r>
            <a:r>
              <a:rPr lang="it-IT" dirty="0" smtClean="0"/>
              <a:t>of male students (from Piedmont) does </a:t>
            </a:r>
            <a:r>
              <a:rPr lang="it-IT" b="1" dirty="0" smtClean="0"/>
              <a:t>not read for pleasure </a:t>
            </a:r>
            <a:r>
              <a:rPr lang="it-IT" dirty="0" smtClean="0"/>
              <a:t>and in case of reading, prefer to read newspapers or information on the web</a:t>
            </a:r>
          </a:p>
          <a:p>
            <a:pPr algn="just"/>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24</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male to a reading habit too brief</a:t>
            </a:r>
            <a:br>
              <a:rPr lang="it-IT" dirty="0" smtClean="0"/>
            </a:br>
            <a:r>
              <a:rPr lang="it-IT" dirty="0" smtClean="0"/>
              <a:t>(</a:t>
            </a:r>
            <a:r>
              <a:rPr lang="it-IT" i="1" dirty="0" smtClean="0"/>
              <a:t>style wikipedia</a:t>
            </a:r>
            <a:r>
              <a:rPr lang="it-IT" dirty="0" smtClean="0"/>
              <a:t>...)</a:t>
            </a:r>
            <a:endParaRPr lang="it-IT" dirty="0"/>
          </a:p>
        </p:txBody>
      </p:sp>
      <p:sp>
        <p:nvSpPr>
          <p:cNvPr id="3" name="Segnaposto contenuto 2"/>
          <p:cNvSpPr>
            <a:spLocks noGrp="1"/>
          </p:cNvSpPr>
          <p:nvPr>
            <p:ph sz="quarter" idx="1"/>
          </p:nvPr>
        </p:nvSpPr>
        <p:spPr/>
        <p:txBody>
          <a:bodyPr>
            <a:normAutofit/>
          </a:bodyPr>
          <a:lstStyle/>
          <a:p>
            <a:pPr algn="just"/>
            <a:r>
              <a:rPr lang="it-IT" dirty="0" smtClean="0"/>
              <a:t>33.8% of the boys also never read fiction books, novels or short stories and reads also to lesser extent (14.4%) journals. It can then be assumed, according  to the shown preferences, that male gender predilect on  information more </a:t>
            </a:r>
            <a:r>
              <a:rPr lang="it-IT" b="1" dirty="0" smtClean="0"/>
              <a:t>concise, quick, possibly schematically</a:t>
            </a:r>
            <a:r>
              <a:rPr lang="it-IT" dirty="0" smtClean="0"/>
              <a:t>, while gender female preference is for a </a:t>
            </a:r>
            <a:r>
              <a:rPr lang="it-IT" b="1" dirty="0" smtClean="0"/>
              <a:t>more extensive text and complete text.</a:t>
            </a:r>
            <a:endParaRPr lang="it-IT" dirty="0"/>
          </a:p>
        </p:txBody>
      </p:sp>
      <p:pic>
        <p:nvPicPr>
          <p:cNvPr id="4" name="Immagine 3" descr="ragazzino pc.jpg"/>
          <p:cNvPicPr>
            <a:picLocks noChangeAspect="1"/>
          </p:cNvPicPr>
          <p:nvPr/>
        </p:nvPicPr>
        <p:blipFill>
          <a:blip r:embed="rId3" cstate="print"/>
          <a:stretch>
            <a:fillRect/>
          </a:stretch>
        </p:blipFill>
        <p:spPr>
          <a:xfrm rot="20918458">
            <a:off x="3057603" y="4895567"/>
            <a:ext cx="2641306" cy="1771878"/>
          </a:xfrm>
          <a:prstGeom prst="rect">
            <a:avLst/>
          </a:prstGeom>
        </p:spPr>
      </p:pic>
      <p:sp>
        <p:nvSpPr>
          <p:cNvPr id="5" name="Segnaposto numero diapositiva 4"/>
          <p:cNvSpPr>
            <a:spLocks noGrp="1"/>
          </p:cNvSpPr>
          <p:nvPr>
            <p:ph type="sldNum" sz="quarter" idx="15"/>
          </p:nvPr>
        </p:nvSpPr>
        <p:spPr/>
        <p:txBody>
          <a:bodyPr/>
          <a:lstStyle/>
          <a:p>
            <a:fld id="{103C8408-D0F5-44D5-9598-1A992B6CE992}" type="slidenum">
              <a:rPr lang="it-IT" smtClean="0"/>
              <a:pPr/>
              <a:t>25</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i="1" dirty="0" smtClean="0"/>
              <a:t>good mental representations </a:t>
            </a:r>
            <a:r>
              <a:rPr lang="it-IT" dirty="0" smtClean="0"/>
              <a:t>adolescents for greater active participation in society</a:t>
            </a:r>
            <a:endParaRPr lang="it-IT" dirty="0"/>
          </a:p>
        </p:txBody>
      </p:sp>
      <p:sp>
        <p:nvSpPr>
          <p:cNvPr id="3" name="Segnaposto contenuto 2"/>
          <p:cNvSpPr>
            <a:spLocks noGrp="1"/>
          </p:cNvSpPr>
          <p:nvPr>
            <p:ph sz="quarter" idx="1"/>
          </p:nvPr>
        </p:nvSpPr>
        <p:spPr/>
        <p:txBody>
          <a:bodyPr>
            <a:normAutofit lnSpcReduction="10000"/>
          </a:bodyPr>
          <a:lstStyle/>
          <a:p>
            <a:pPr algn="just"/>
            <a:r>
              <a:rPr lang="it-IT" dirty="0" smtClean="0"/>
              <a:t>The search OCSE PISA 2009 has therefore revealed clear differences between males and females in the application of cognitive subscales. Mental representations (such as </a:t>
            </a:r>
            <a:br>
              <a:rPr lang="it-IT" dirty="0" smtClean="0"/>
            </a:br>
            <a:r>
              <a:rPr lang="it-IT" dirty="0" smtClean="0"/>
              <a:t>output of cognitive processes) of males and females are used in different ways.  </a:t>
            </a:r>
          </a:p>
          <a:p>
            <a:pPr algn="just"/>
            <a:r>
              <a:rPr lang="it-IT" dirty="0" smtClean="0"/>
              <a:t>The female gender competence (</a:t>
            </a:r>
            <a:r>
              <a:rPr lang="it-IT" i="1" dirty="0" smtClean="0"/>
              <a:t>integrate, interpret, reflect and evaluate a text</a:t>
            </a:r>
            <a:r>
              <a:rPr lang="it-IT" dirty="0" smtClean="0"/>
              <a:t>) leads us to assume that the girls are able,  </a:t>
            </a:r>
            <a:r>
              <a:rPr lang="it-IT" b="1" dirty="0" smtClean="0"/>
              <a:t>to create more accurate mental representations.</a:t>
            </a:r>
          </a:p>
          <a:p>
            <a:pPr algn="just"/>
            <a:r>
              <a:rPr lang="it-IT" dirty="0" smtClean="0"/>
              <a:t>These elements  are more important to achieve their goals and to have those elements useful to continue </a:t>
            </a:r>
            <a:r>
              <a:rPr lang="it-IT" b="1" dirty="0" smtClean="0"/>
              <a:t>learning  for life </a:t>
            </a:r>
            <a:r>
              <a:rPr lang="it-IT" dirty="0" smtClean="0"/>
              <a:t>and then to actively </a:t>
            </a:r>
            <a:r>
              <a:rPr lang="it-IT" b="1" dirty="0" smtClean="0"/>
              <a:t>participate in the life of society.</a:t>
            </a:r>
          </a:p>
          <a:p>
            <a:pPr algn="just"/>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26</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0"/>
            <a:ext cx="7467600" cy="620688"/>
          </a:xfrm>
        </p:spPr>
        <p:txBody>
          <a:bodyPr/>
          <a:lstStyle/>
          <a:p>
            <a:r>
              <a:rPr lang="it-IT" dirty="0" smtClean="0"/>
              <a:t>A last analysis </a:t>
            </a:r>
            <a:r>
              <a:rPr lang="it-IT" sz="1800" dirty="0" smtClean="0"/>
              <a:t>(beyond the gender)</a:t>
            </a:r>
            <a:endParaRPr lang="it-IT" sz="1800" dirty="0"/>
          </a:p>
        </p:txBody>
      </p:sp>
      <p:sp>
        <p:nvSpPr>
          <p:cNvPr id="3" name="Segnaposto contenuto 2"/>
          <p:cNvSpPr>
            <a:spLocks noGrp="1"/>
          </p:cNvSpPr>
          <p:nvPr>
            <p:ph sz="quarter" idx="1"/>
          </p:nvPr>
        </p:nvSpPr>
        <p:spPr>
          <a:xfrm>
            <a:off x="467544" y="620688"/>
            <a:ext cx="7467600" cy="6237312"/>
          </a:xfrm>
        </p:spPr>
        <p:txBody>
          <a:bodyPr>
            <a:normAutofit/>
          </a:bodyPr>
          <a:lstStyle/>
          <a:p>
            <a:pPr algn="just">
              <a:buNone/>
            </a:pPr>
            <a:r>
              <a:rPr lang="it-IT" sz="1400" dirty="0" smtClean="0"/>
              <a:t>From the analysis of the "student situation", a principal observation emerges: the level of socio-economic status (ESCS) and cultural family (Piedmont lower than that of other regions of the North) is not a decisive factor in explaining the difference in student achievement (cfr Aburrà, Donato, Trinchero, 2009, p.92 e succ)</a:t>
            </a:r>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27</a:t>
            </a:fld>
            <a:endParaRPr lang="it-IT"/>
          </a:p>
        </p:txBody>
      </p:sp>
      <p:pic>
        <p:nvPicPr>
          <p:cNvPr id="2050" name="Picture 2"/>
          <p:cNvPicPr>
            <a:picLocks noChangeAspect="1" noChangeArrowheads="1"/>
          </p:cNvPicPr>
          <p:nvPr/>
        </p:nvPicPr>
        <p:blipFill>
          <a:blip r:embed="rId2" cstate="print"/>
          <a:srcRect/>
          <a:stretch>
            <a:fillRect/>
          </a:stretch>
        </p:blipFill>
        <p:spPr bwMode="auto">
          <a:xfrm>
            <a:off x="2843808" y="1628800"/>
            <a:ext cx="4791075" cy="5229200"/>
          </a:xfrm>
          <a:prstGeom prst="rect">
            <a:avLst/>
          </a:prstGeom>
          <a:noFill/>
          <a:ln w="9525">
            <a:noFill/>
            <a:miter lim="800000"/>
            <a:headEnd/>
            <a:tailEnd/>
          </a:ln>
        </p:spPr>
      </p:pic>
      <p:sp>
        <p:nvSpPr>
          <p:cNvPr id="6" name="CasellaDiTesto 5"/>
          <p:cNvSpPr txBox="1"/>
          <p:nvPr/>
        </p:nvSpPr>
        <p:spPr>
          <a:xfrm>
            <a:off x="395536" y="2060848"/>
            <a:ext cx="2520280" cy="3108543"/>
          </a:xfrm>
          <a:prstGeom prst="rect">
            <a:avLst/>
          </a:prstGeom>
          <a:noFill/>
        </p:spPr>
        <p:txBody>
          <a:bodyPr wrap="square" rtlCol="0">
            <a:spAutoFit/>
          </a:bodyPr>
          <a:lstStyle/>
          <a:p>
            <a:pPr algn="just"/>
            <a:r>
              <a:rPr lang="it-IT" sz="1400" dirty="0" smtClean="0"/>
              <a:t>The vertical axis is represented the average score in Reading, on the horizontal index of the average level of socio-economic status and cultural center for the region. </a:t>
            </a:r>
          </a:p>
          <a:p>
            <a:pPr algn="just"/>
            <a:r>
              <a:rPr lang="it-IT" sz="1400" dirty="0" smtClean="0"/>
              <a:t>In the white box in the </a:t>
            </a:r>
            <a:br>
              <a:rPr lang="it-IT" sz="1400" dirty="0" smtClean="0"/>
            </a:br>
            <a:r>
              <a:rPr lang="it-IT" sz="1400" dirty="0" smtClean="0"/>
              <a:t>upper-left, there are regions with a lower socioeconomic status to the OCSE average but with good </a:t>
            </a:r>
            <a:br>
              <a:rPr lang="it-IT" sz="1400" dirty="0" smtClean="0"/>
            </a:br>
            <a:r>
              <a:rPr lang="it-IT" sz="1400" dirty="0" smtClean="0"/>
              <a:t>performance of their students</a:t>
            </a:r>
          </a:p>
          <a:p>
            <a:endParaRPr lang="it-IT"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7643192" cy="936104"/>
          </a:xfrm>
        </p:spPr>
        <p:txBody>
          <a:bodyPr>
            <a:normAutofit/>
          </a:bodyPr>
          <a:lstStyle/>
          <a:p>
            <a:r>
              <a:rPr lang="it-IT" dirty="0" smtClean="0"/>
              <a:t>How can be improved the italian results?</a:t>
            </a:r>
            <a:endParaRPr lang="it-IT" dirty="0"/>
          </a:p>
        </p:txBody>
      </p:sp>
      <p:sp>
        <p:nvSpPr>
          <p:cNvPr id="3" name="Segnaposto contenuto 2"/>
          <p:cNvSpPr>
            <a:spLocks noGrp="1"/>
          </p:cNvSpPr>
          <p:nvPr>
            <p:ph sz="quarter" idx="1"/>
          </p:nvPr>
        </p:nvSpPr>
        <p:spPr>
          <a:xfrm>
            <a:off x="323528" y="1196752"/>
            <a:ext cx="7776864" cy="5661248"/>
          </a:xfrm>
        </p:spPr>
        <p:txBody>
          <a:bodyPr>
            <a:normAutofit fontScale="40000" lnSpcReduction="20000"/>
          </a:bodyPr>
          <a:lstStyle/>
          <a:p>
            <a:pPr algn="just">
              <a:buNone/>
            </a:pPr>
            <a:r>
              <a:rPr lang="it-IT" sz="4500" dirty="0" smtClean="0"/>
              <a:t>The </a:t>
            </a:r>
            <a:r>
              <a:rPr lang="it-IT" sz="4500" b="1" dirty="0" smtClean="0"/>
              <a:t>educational and cultural resources </a:t>
            </a:r>
            <a:r>
              <a:rPr lang="it-IT" sz="4500" dirty="0" smtClean="0"/>
              <a:t>play a much stronger role in this relation.  This is a very interesting data that could allow us to work better on the </a:t>
            </a:r>
            <a:r>
              <a:rPr lang="it-IT" sz="4500" b="1" dirty="0" smtClean="0"/>
              <a:t>added value </a:t>
            </a:r>
            <a:r>
              <a:rPr lang="it-IT" sz="4500" dirty="0" smtClean="0"/>
              <a:t>of an education system. </a:t>
            </a:r>
          </a:p>
          <a:p>
            <a:pPr algn="just">
              <a:buNone/>
            </a:pPr>
            <a:r>
              <a:rPr lang="it-IT" sz="4500" dirty="0" smtClean="0"/>
              <a:t>From extensive studies on data Piedmont PISA 2009 (Trinchero , 2009 , p . 111 et seq .), there are some factors related to the school and strategies of teaching / learning that affect the success of the students.</a:t>
            </a:r>
          </a:p>
          <a:p>
            <a:pPr algn="just"/>
            <a:r>
              <a:rPr lang="it-IT" sz="4500" dirty="0" smtClean="0"/>
              <a:t>Students who attend </a:t>
            </a:r>
            <a:r>
              <a:rPr lang="it-IT" sz="4500" b="1" dirty="0" smtClean="0"/>
              <a:t>more hours </a:t>
            </a:r>
            <a:r>
              <a:rPr lang="it-IT" sz="4500" dirty="0" smtClean="0"/>
              <a:t>of Italian lessons (for week) have better results in reading ? </a:t>
            </a:r>
            <a:r>
              <a:rPr lang="it-IT" sz="4500" b="1" dirty="0" smtClean="0"/>
              <a:t>NO</a:t>
            </a:r>
            <a:r>
              <a:rPr lang="it-IT" sz="4500" dirty="0" smtClean="0"/>
              <a:t> (and is the same for more hours in mathematics and science and their results); </a:t>
            </a:r>
          </a:p>
          <a:p>
            <a:pPr algn="just"/>
            <a:r>
              <a:rPr lang="it-IT" sz="4500" dirty="0" smtClean="0"/>
              <a:t>Students who have a greater </a:t>
            </a:r>
            <a:r>
              <a:rPr lang="it-IT" sz="4500" b="1" dirty="0" smtClean="0"/>
              <a:t>interest in reading </a:t>
            </a:r>
            <a:r>
              <a:rPr lang="it-IT" sz="4500" dirty="0" smtClean="0"/>
              <a:t>have better results in reading? </a:t>
            </a:r>
            <a:r>
              <a:rPr lang="it-IT" sz="4500" b="1" dirty="0" smtClean="0"/>
              <a:t>YES</a:t>
            </a:r>
            <a:r>
              <a:rPr lang="it-IT" sz="4500" dirty="0" smtClean="0"/>
              <a:t> ( = to feel pleasure in talking about books with other people, to be happy if they receive a book as a gift ; frequent book stores and libraries; enjoy expressing their opinions about the books they read ; to try pleasure in exchange books with their  etc.)</a:t>
            </a:r>
            <a:br>
              <a:rPr lang="it-IT" sz="4500" dirty="0" smtClean="0"/>
            </a:br>
            <a:r>
              <a:rPr lang="it-IT" sz="4500" dirty="0" smtClean="0"/>
              <a:t>- Students who have a </a:t>
            </a:r>
            <a:r>
              <a:rPr lang="it-IT" sz="4500" b="1" dirty="0" smtClean="0"/>
              <a:t>greater variety of readings </a:t>
            </a:r>
            <a:r>
              <a:rPr lang="it-IT" sz="4500" dirty="0" smtClean="0"/>
              <a:t>have better results in reading? </a:t>
            </a:r>
            <a:r>
              <a:rPr lang="it-IT" sz="4500" b="1" dirty="0" smtClean="0"/>
              <a:t>YES</a:t>
            </a:r>
            <a:r>
              <a:rPr lang="it-IT" sz="4500" dirty="0" smtClean="0"/>
              <a:t> (magazines , comics , fiction , essays, newspapers, etc.).</a:t>
            </a:r>
          </a:p>
          <a:p>
            <a:pPr algn="just"/>
            <a:r>
              <a:rPr lang="it-IT" sz="4500" dirty="0" smtClean="0"/>
              <a:t> Students who use study strategies </a:t>
            </a:r>
            <a:r>
              <a:rPr lang="it-IT" sz="4500" b="1" dirty="0" smtClean="0"/>
              <a:t>based on control </a:t>
            </a:r>
            <a:r>
              <a:rPr lang="it-IT" sz="4500" dirty="0" smtClean="0"/>
              <a:t>of what has been learned have better results in reading ? </a:t>
            </a:r>
            <a:r>
              <a:rPr lang="it-IT" sz="4500" b="1" dirty="0" smtClean="0"/>
              <a:t>YES</a:t>
            </a:r>
            <a:r>
              <a:rPr lang="it-IT" sz="4500" dirty="0" smtClean="0"/>
              <a:t> ( = to plan making you an idea of ​​what you need to learn, to focus on the important concepts, to make sure you have understood what you have read , to return on concepts that are unclear,etc);</a:t>
            </a:r>
            <a:r>
              <a:rPr lang="it-IT" sz="3300" dirty="0" smtClean="0"/>
              <a:t/>
            </a:r>
            <a:br>
              <a:rPr lang="it-IT" sz="3300" dirty="0" smtClean="0"/>
            </a:br>
            <a:r>
              <a:rPr lang="it-IT" dirty="0" smtClean="0"/>
              <a:t/>
            </a:r>
            <a:br>
              <a:rPr lang="it-IT" dirty="0" smtClean="0"/>
            </a:b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28</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0"/>
            <a:ext cx="7467600" cy="1143000"/>
          </a:xfrm>
        </p:spPr>
        <p:txBody>
          <a:bodyPr/>
          <a:lstStyle/>
          <a:p>
            <a:r>
              <a:rPr lang="it-IT" dirty="0" smtClean="0"/>
              <a:t>..continue</a:t>
            </a:r>
            <a:endParaRPr lang="it-IT" dirty="0"/>
          </a:p>
        </p:txBody>
      </p:sp>
      <p:sp>
        <p:nvSpPr>
          <p:cNvPr id="3" name="Segnaposto contenuto 2"/>
          <p:cNvSpPr>
            <a:spLocks noGrp="1"/>
          </p:cNvSpPr>
          <p:nvPr>
            <p:ph sz="quarter" idx="1"/>
          </p:nvPr>
        </p:nvSpPr>
        <p:spPr>
          <a:xfrm>
            <a:off x="457200" y="1268760"/>
            <a:ext cx="7467600" cy="5205192"/>
          </a:xfrm>
        </p:spPr>
        <p:txBody>
          <a:bodyPr>
            <a:normAutofit fontScale="85000" lnSpcReduction="10000"/>
          </a:bodyPr>
          <a:lstStyle/>
          <a:p>
            <a:pPr algn="just"/>
            <a:r>
              <a:rPr lang="it-IT" dirty="0" smtClean="0"/>
              <a:t>Students who live in classes with </a:t>
            </a:r>
            <a:r>
              <a:rPr lang="it-IT" b="1" dirty="0" smtClean="0"/>
              <a:t>a better disciplinary climate </a:t>
            </a:r>
            <a:r>
              <a:rPr lang="it-IT" dirty="0" smtClean="0"/>
              <a:t>have better results in reading ? </a:t>
            </a:r>
            <a:r>
              <a:rPr lang="it-IT" b="1" dirty="0" smtClean="0"/>
              <a:t>YES </a:t>
            </a:r>
            <a:r>
              <a:rPr lang="it-IT" dirty="0" smtClean="0"/>
              <a:t>(= He reports that in his class, the teacher should not wait a long time before students do silent; he reports that in his class, students can work well; he reports that students in his class listening to what the teacher says; he reports that in his class students begin to work not long after the beginning of the lesson)</a:t>
            </a:r>
          </a:p>
          <a:p>
            <a:pPr algn="just"/>
            <a:r>
              <a:rPr lang="it-IT" dirty="0" smtClean="0"/>
              <a:t> Students </a:t>
            </a:r>
            <a:r>
              <a:rPr lang="it-IT" b="1" dirty="0" smtClean="0"/>
              <a:t>supported by their teachers</a:t>
            </a:r>
            <a:r>
              <a:rPr lang="it-IT" dirty="0" smtClean="0"/>
              <a:t> in reading have better results in reading? </a:t>
            </a:r>
            <a:r>
              <a:rPr lang="it-IT" b="1" dirty="0" smtClean="0"/>
              <a:t>YES</a:t>
            </a:r>
            <a:r>
              <a:rPr lang="it-IT" dirty="0" smtClean="0"/>
              <a:t> (= teachers who ask students to explain the meaning of a text; teachers who ask questions that motivate students to better understand the text ; teachers who give students time sufficient to reflect before answering; teachers who encourage students to express their opinion on a text; teachers who help students to connect the pieces they read to their own personal experiences; teachers who show students how the information contained in the texts are based on what students already know , etc.)</a:t>
            </a:r>
          </a:p>
          <a:p>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29</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CONCEPT OF COGNITIVE PROCESS </a:t>
            </a:r>
            <a:endParaRPr lang="it-IT" dirty="0"/>
          </a:p>
        </p:txBody>
      </p:sp>
      <p:sp>
        <p:nvSpPr>
          <p:cNvPr id="3" name="Segnaposto contenuto 2"/>
          <p:cNvSpPr>
            <a:spLocks noGrp="1"/>
          </p:cNvSpPr>
          <p:nvPr>
            <p:ph sz="quarter" idx="1"/>
          </p:nvPr>
        </p:nvSpPr>
        <p:spPr/>
        <p:txBody>
          <a:bodyPr>
            <a:normAutofit lnSpcReduction="10000"/>
          </a:bodyPr>
          <a:lstStyle/>
          <a:p>
            <a:pPr algn="just"/>
            <a:r>
              <a:rPr lang="it-IT" dirty="0" smtClean="0"/>
              <a:t>I started the </a:t>
            </a:r>
            <a:r>
              <a:rPr lang="it-IT" dirty="0" err="1" smtClean="0"/>
              <a:t>paper</a:t>
            </a:r>
            <a:r>
              <a:rPr lang="it-IT" dirty="0" smtClean="0"/>
              <a:t> </a:t>
            </a:r>
            <a:r>
              <a:rPr lang="it-IT" dirty="0" err="1" smtClean="0"/>
              <a:t>with</a:t>
            </a:r>
            <a:r>
              <a:rPr lang="it-IT" dirty="0" smtClean="0"/>
              <a:t> a short </a:t>
            </a:r>
            <a:r>
              <a:rPr lang="it-IT" dirty="0" err="1" smtClean="0"/>
              <a:t>historical</a:t>
            </a:r>
            <a:r>
              <a:rPr lang="it-IT" dirty="0" smtClean="0"/>
              <a:t> background of the concept of COGNITIVE PROCESS and how the study of the </a:t>
            </a:r>
            <a:r>
              <a:rPr lang="it-IT" dirty="0" err="1" smtClean="0"/>
              <a:t>processes</a:t>
            </a:r>
            <a:r>
              <a:rPr lang="it-IT" dirty="0" smtClean="0"/>
              <a:t> is back in </a:t>
            </a:r>
            <a:r>
              <a:rPr lang="it-IT" dirty="0" err="1" smtClean="0"/>
              <a:t>vogue</a:t>
            </a:r>
            <a:r>
              <a:rPr lang="it-IT" dirty="0" smtClean="0"/>
              <a:t> </a:t>
            </a:r>
            <a:r>
              <a:rPr lang="it-IT" dirty="0" err="1" smtClean="0"/>
              <a:t>recently</a:t>
            </a:r>
            <a:r>
              <a:rPr lang="it-IT" dirty="0" smtClean="0"/>
              <a:t> after a few </a:t>
            </a:r>
            <a:r>
              <a:rPr lang="it-IT" dirty="0" err="1" smtClean="0"/>
              <a:t>decades</a:t>
            </a:r>
            <a:r>
              <a:rPr lang="it-IT" dirty="0" smtClean="0"/>
              <a:t> </a:t>
            </a:r>
            <a:r>
              <a:rPr lang="it-IT" dirty="0" err="1" smtClean="0"/>
              <a:t>of</a:t>
            </a:r>
            <a:r>
              <a:rPr lang="it-IT" dirty="0" smtClean="0"/>
              <a:t> </a:t>
            </a:r>
            <a:r>
              <a:rPr lang="it-IT" dirty="0" err="1" smtClean="0"/>
              <a:t>limited</a:t>
            </a:r>
            <a:r>
              <a:rPr lang="it-IT" dirty="0" smtClean="0"/>
              <a:t> interest </a:t>
            </a:r>
            <a:r>
              <a:rPr lang="it-IT" dirty="0" err="1" smtClean="0"/>
              <a:t>from</a:t>
            </a:r>
            <a:r>
              <a:rPr lang="it-IT" dirty="0" smtClean="0"/>
              <a:t> </a:t>
            </a:r>
            <a:r>
              <a:rPr lang="it-IT" dirty="0" err="1" smtClean="0"/>
              <a:t>researchers</a:t>
            </a:r>
            <a:r>
              <a:rPr lang="it-IT" dirty="0" smtClean="0"/>
              <a:t>.</a:t>
            </a:r>
          </a:p>
          <a:p>
            <a:pPr algn="just"/>
            <a:r>
              <a:rPr lang="it-IT" dirty="0" smtClean="0"/>
              <a:t> Cognitive processes can be defined as “</a:t>
            </a:r>
            <a:r>
              <a:rPr lang="it-IT" i="1" dirty="0" smtClean="0"/>
              <a:t>processes which enable a organization to gather information on the environment, store them, analyze, evaluate, transform them, and use them in their act on the world around” (</a:t>
            </a:r>
            <a:r>
              <a:rPr lang="it-IT" dirty="0" smtClean="0"/>
              <a:t>Neisser, 1967 p.34) </a:t>
            </a:r>
          </a:p>
          <a:p>
            <a:pPr algn="just"/>
            <a:r>
              <a:rPr lang="it-IT" dirty="0" smtClean="0"/>
              <a:t>The cognitive processes identified in the literature are: remember, understand, apply, analyze, </a:t>
            </a:r>
            <a:br>
              <a:rPr lang="it-IT" dirty="0" smtClean="0"/>
            </a:br>
            <a:r>
              <a:rPr lang="it-IT" dirty="0" smtClean="0"/>
              <a:t>evaluate, create. (See Anderson and Krathwohl, 2001) </a:t>
            </a: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3</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lines of research evidence-based</a:t>
            </a:r>
            <a:endParaRPr lang="it-IT" dirty="0"/>
          </a:p>
        </p:txBody>
      </p:sp>
      <p:sp>
        <p:nvSpPr>
          <p:cNvPr id="3" name="Segnaposto contenuto 2"/>
          <p:cNvSpPr>
            <a:spLocks noGrp="1"/>
          </p:cNvSpPr>
          <p:nvPr>
            <p:ph sz="quarter" idx="1"/>
          </p:nvPr>
        </p:nvSpPr>
        <p:spPr/>
        <p:txBody>
          <a:bodyPr>
            <a:normAutofit/>
          </a:bodyPr>
          <a:lstStyle/>
          <a:p>
            <a:pPr algn="just"/>
            <a:r>
              <a:rPr lang="it-IT" dirty="0" smtClean="0"/>
              <a:t>A school that promotes success is not a school that offers so much in content, but a school that </a:t>
            </a:r>
            <a:r>
              <a:rPr lang="it-IT" b="1" dirty="0" smtClean="0"/>
              <a:t>teaches strategies and assesses the success,  </a:t>
            </a:r>
            <a:r>
              <a:rPr lang="it-IT" dirty="0" smtClean="0"/>
              <a:t>teaches "how to study" and helps </a:t>
            </a:r>
            <a:r>
              <a:rPr lang="it-IT" b="1" u="sng" dirty="0" smtClean="0"/>
              <a:t>to control </a:t>
            </a:r>
            <a:r>
              <a:rPr lang="it-IT" dirty="0" smtClean="0"/>
              <a:t>their own learning.</a:t>
            </a:r>
          </a:p>
          <a:p>
            <a:pPr algn="just"/>
            <a:r>
              <a:rPr lang="it-IT" dirty="0" smtClean="0"/>
              <a:t>As wrote R. Feurstein (1979), during the study of system of assessment of learning potential (LPAD),  </a:t>
            </a:r>
          </a:p>
          <a:p>
            <a:pPr algn="ctr">
              <a:buNone/>
            </a:pPr>
            <a:r>
              <a:rPr lang="it-IT" dirty="0" smtClean="0"/>
              <a:t>“</a:t>
            </a:r>
            <a:r>
              <a:rPr lang="it-IT" b="1" i="1" dirty="0" smtClean="0"/>
              <a:t>Do not accept me for who I am”</a:t>
            </a:r>
          </a:p>
          <a:p>
            <a:pPr algn="ctr">
              <a:buNone/>
            </a:pPr>
            <a:endParaRPr lang="it-IT" b="1" i="1" dirty="0" smtClean="0"/>
          </a:p>
          <a:p>
            <a:pPr algn="ctr">
              <a:buNone/>
            </a:pPr>
            <a:endParaRPr lang="it-IT" b="1" i="1" dirty="0" smtClean="0"/>
          </a:p>
          <a:p>
            <a:pPr algn="ctr">
              <a:buNone/>
            </a:pPr>
            <a:endParaRPr lang="it-IT" b="1" i="1" dirty="0" smtClean="0"/>
          </a:p>
          <a:p>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30</a:t>
            </a:fld>
            <a:endParaRPr lang="it-IT"/>
          </a:p>
        </p:txBody>
      </p:sp>
      <p:pic>
        <p:nvPicPr>
          <p:cNvPr id="5" name="Immagine 4" descr="changes.png"/>
          <p:cNvPicPr>
            <a:picLocks noChangeAspect="1"/>
          </p:cNvPicPr>
          <p:nvPr/>
        </p:nvPicPr>
        <p:blipFill>
          <a:blip r:embed="rId2" cstate="print"/>
          <a:stretch>
            <a:fillRect/>
          </a:stretch>
        </p:blipFill>
        <p:spPr>
          <a:xfrm rot="20946334">
            <a:off x="3964458" y="5091771"/>
            <a:ext cx="1722909" cy="13551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0"/>
            <a:ext cx="7467600" cy="1143000"/>
          </a:xfrm>
        </p:spPr>
        <p:txBody>
          <a:bodyPr>
            <a:normAutofit fontScale="90000"/>
          </a:bodyPr>
          <a:lstStyle/>
          <a:p>
            <a:r>
              <a:rPr lang="it-IT" dirty="0" smtClean="0"/>
              <a:t/>
            </a:r>
            <a:br>
              <a:rPr lang="it-IT" dirty="0" smtClean="0"/>
            </a:br>
            <a:r>
              <a:rPr lang="it-IT" dirty="0" smtClean="0"/>
              <a:t/>
            </a:r>
            <a:br>
              <a:rPr lang="it-IT" dirty="0" smtClean="0"/>
            </a:br>
            <a:r>
              <a:rPr lang="it-IT" sz="2200" dirty="0" smtClean="0"/>
              <a:t>concise bibliography (non-exhaustive)</a:t>
            </a:r>
            <a:r>
              <a:rPr lang="it-IT" dirty="0" smtClean="0"/>
              <a:t/>
            </a:r>
            <a:br>
              <a:rPr lang="it-IT" dirty="0" smtClean="0"/>
            </a:br>
            <a:endParaRPr lang="it-IT" dirty="0"/>
          </a:p>
        </p:txBody>
      </p:sp>
      <p:sp>
        <p:nvSpPr>
          <p:cNvPr id="3" name="Segnaposto contenuto 2"/>
          <p:cNvSpPr>
            <a:spLocks noGrp="1"/>
          </p:cNvSpPr>
          <p:nvPr>
            <p:ph sz="quarter" idx="1"/>
          </p:nvPr>
        </p:nvSpPr>
        <p:spPr>
          <a:xfrm>
            <a:off x="457200" y="764704"/>
            <a:ext cx="7467600" cy="5904656"/>
          </a:xfrm>
        </p:spPr>
        <p:txBody>
          <a:bodyPr>
            <a:normAutofit fontScale="40000" lnSpcReduction="20000"/>
          </a:bodyPr>
          <a:lstStyle/>
          <a:p>
            <a:pPr>
              <a:buNone/>
            </a:pPr>
            <a:r>
              <a:rPr lang="it-IT" dirty="0" smtClean="0"/>
              <a:t>Abburrà, L., e C. Nanni (2011</a:t>
            </a:r>
            <a:r>
              <a:rPr lang="it-IT" i="1" dirty="0" smtClean="0"/>
              <a:t>), Osservatorio Istruzione Piemonte: RAPPORTO 2010</a:t>
            </a:r>
            <a:r>
              <a:rPr lang="it-IT" dirty="0" smtClean="0"/>
              <a:t>. Torino, IRES Piemonte. http://www.sisform.piemonte.it/ </a:t>
            </a:r>
          </a:p>
          <a:p>
            <a:pPr>
              <a:buNone/>
            </a:pPr>
            <a:r>
              <a:rPr lang="it-IT" dirty="0" smtClean="0"/>
              <a:t>Abburrà, Borrione, Trinchero , (2011), </a:t>
            </a:r>
            <a:r>
              <a:rPr lang="it-IT" i="1" dirty="0" smtClean="0"/>
              <a:t>OCSE-PISA 2009:  I risultati del Piemonte a confronto  con le altre regioni italiane e  straniere, </a:t>
            </a:r>
            <a:r>
              <a:rPr lang="it-IT" dirty="0" smtClean="0"/>
              <a:t>Quaderni di Ricerca, IRES, n°124.</a:t>
            </a:r>
          </a:p>
          <a:p>
            <a:pPr>
              <a:buNone/>
            </a:pPr>
            <a:r>
              <a:rPr lang="it-IT" dirty="0" smtClean="0"/>
              <a:t>Bloom, B. S. (1976), </a:t>
            </a:r>
            <a:r>
              <a:rPr lang="it-IT" i="1" dirty="0" smtClean="0"/>
              <a:t>Human characteristics and school learning. </a:t>
            </a:r>
            <a:r>
              <a:rPr lang="it-IT" dirty="0" smtClean="0"/>
              <a:t>New York, McGraw-Hill. </a:t>
            </a:r>
          </a:p>
          <a:p>
            <a:pPr>
              <a:buNone/>
            </a:pPr>
            <a:r>
              <a:rPr lang="it-IT" dirty="0" smtClean="0"/>
              <a:t>Bonansea, Damnotti , Picco, 1996</a:t>
            </a:r>
            <a:r>
              <a:rPr lang="it-IT" i="1" dirty="0" smtClean="0"/>
              <a:t>, Oltre l'insuccesso scolastico</a:t>
            </a:r>
            <a:r>
              <a:rPr lang="it-IT" dirty="0" smtClean="0"/>
              <a:t>, SEI, Torino</a:t>
            </a:r>
          </a:p>
          <a:p>
            <a:pPr>
              <a:buNone/>
            </a:pPr>
            <a:r>
              <a:rPr lang="it-IT" dirty="0" smtClean="0"/>
              <a:t>Censis (2009), </a:t>
            </a:r>
            <a:r>
              <a:rPr lang="it-IT" i="1" dirty="0" smtClean="0"/>
              <a:t>42° Rapporto sulla situazione sociale del Paese /2008</a:t>
            </a:r>
            <a:r>
              <a:rPr lang="it-IT" dirty="0" smtClean="0"/>
              <a:t>. Roma. </a:t>
            </a:r>
          </a:p>
          <a:p>
            <a:pPr>
              <a:buNone/>
            </a:pPr>
            <a:r>
              <a:rPr lang="it-IT" dirty="0" smtClean="0"/>
              <a:t>Edelman G, (1993), </a:t>
            </a:r>
            <a:r>
              <a:rPr lang="it-IT" i="1" dirty="0" smtClean="0"/>
              <a:t>Bright Air, Brilliant Fire: On the Matter of the Mind , </a:t>
            </a:r>
            <a:r>
              <a:rPr lang="it-IT" dirty="0" smtClean="0"/>
              <a:t>Basic Books</a:t>
            </a:r>
          </a:p>
          <a:p>
            <a:pPr>
              <a:buNone/>
            </a:pPr>
            <a:r>
              <a:rPr lang="it-IT" dirty="0" smtClean="0"/>
              <a:t>Feuerstein  F., Y. Rand , M. Hoffman, (1979), </a:t>
            </a:r>
            <a:r>
              <a:rPr lang="it-IT" i="1" dirty="0" smtClean="0"/>
              <a:t>The Dynamic Assessment of Retarded Performers: the Learning Potential Assessment Device</a:t>
            </a:r>
            <a:r>
              <a:rPr lang="it-IT" dirty="0" smtClean="0"/>
              <a:t> (LPAD), University Park Press, Baltimore, 1979 </a:t>
            </a:r>
          </a:p>
          <a:p>
            <a:pPr>
              <a:buNone/>
            </a:pPr>
            <a:r>
              <a:rPr lang="it-IT" dirty="0" smtClean="0"/>
              <a:t>IRES Piemonte (2010). </a:t>
            </a:r>
            <a:r>
              <a:rPr lang="it-IT" i="1" dirty="0" smtClean="0"/>
              <a:t>Piemonte economico e sociale 2009</a:t>
            </a:r>
            <a:r>
              <a:rPr lang="it-IT" dirty="0" smtClean="0"/>
              <a:t>. Torino. </a:t>
            </a:r>
          </a:p>
          <a:p>
            <a:pPr>
              <a:buNone/>
            </a:pPr>
            <a:r>
              <a:rPr lang="it-IT" dirty="0" smtClean="0"/>
              <a:t>Lavinio C, (2004), </a:t>
            </a:r>
            <a:r>
              <a:rPr lang="it-IT" i="1" dirty="0" smtClean="0"/>
              <a:t>Comunicazione e linguaggi disciplinari. Per una educazione linguistica trasversale </a:t>
            </a:r>
            <a:r>
              <a:rPr lang="it-IT" dirty="0" smtClean="0"/>
              <a:t>, Roma, Carocci, 2004, pp. 244. </a:t>
            </a:r>
          </a:p>
          <a:p>
            <a:pPr>
              <a:buNone/>
            </a:pPr>
            <a:r>
              <a:rPr lang="it-IT" dirty="0" smtClean="0"/>
              <a:t>Lavinio C, (2000), </a:t>
            </a:r>
            <a:r>
              <a:rPr lang="it-IT" i="1" dirty="0" smtClean="0"/>
              <a:t>Tipi testuali e processi cognitivi</a:t>
            </a:r>
            <a:r>
              <a:rPr lang="it-IT" dirty="0" smtClean="0"/>
              <a:t>, in F. Camponovo - A. Moretti (a cura di), </a:t>
            </a:r>
            <a:r>
              <a:rPr lang="it-IT" i="1" dirty="0" smtClean="0"/>
              <a:t>Didattica ed educazione linguistica,</a:t>
            </a:r>
            <a:r>
              <a:rPr lang="it-IT" dirty="0" smtClean="0"/>
              <a:t> Firenze, La Nuova Italia , 2000, pp. 125-144. </a:t>
            </a:r>
          </a:p>
          <a:p>
            <a:pPr>
              <a:buNone/>
            </a:pPr>
            <a:r>
              <a:rPr lang="it-IT" dirty="0" smtClean="0"/>
              <a:t>Martini A., Ricci R., (2011”</a:t>
            </a:r>
            <a:r>
              <a:rPr lang="it-IT" i="1" dirty="0" smtClean="0"/>
              <a:t> ), Effetti di variabili individuali e di variabili scolastiche sulla comprensione della lettura: analisi multilivello dei dati PISA 2009 dell’Alto Adige</a:t>
            </a:r>
            <a:r>
              <a:rPr lang="it-IT" dirty="0" smtClean="0"/>
              <a:t>, in M. T. Siniscalco e R. Meraner (a cura di), </a:t>
            </a:r>
            <a:r>
              <a:rPr lang="it-IT" i="1" dirty="0" smtClean="0"/>
              <a:t>PISA 2009. Risultati dell’Alto Adige, Provincia Autonoma di Bolzano</a:t>
            </a:r>
            <a:r>
              <a:rPr lang="it-IT" dirty="0" smtClean="0"/>
              <a:t>, Bolzano, 2011. 185-208.</a:t>
            </a:r>
          </a:p>
          <a:p>
            <a:pPr>
              <a:buNone/>
            </a:pPr>
            <a:r>
              <a:rPr lang="it-IT" dirty="0" smtClean="0"/>
              <a:t>Matteucci M., Mignani S., Ricci R. (2009), </a:t>
            </a:r>
            <a:r>
              <a:rPr lang="it-IT" i="1" dirty="0" smtClean="0"/>
              <a:t>Latent variable models to evaluate the final exam in the Italian lower secondary school, i</a:t>
            </a:r>
            <a:r>
              <a:rPr lang="it-IT" dirty="0" smtClean="0"/>
              <a:t>n S. Ingrassia, R. Rocci (Eds.), </a:t>
            </a:r>
            <a:r>
              <a:rPr lang="it-IT" i="1" dirty="0" smtClean="0"/>
              <a:t>Classification and Data Analysis 2009, Cluep, Padova, 561-564.</a:t>
            </a:r>
          </a:p>
          <a:p>
            <a:pPr>
              <a:buNone/>
            </a:pPr>
            <a:r>
              <a:rPr lang="it-IT" dirty="0" smtClean="0"/>
              <a:t>Neisser U. (1967) ,</a:t>
            </a:r>
            <a:r>
              <a:rPr lang="it-IT" i="1" dirty="0" smtClean="0"/>
              <a:t>Cognitive psychology ,</a:t>
            </a:r>
            <a:r>
              <a:rPr lang="it-IT" dirty="0" smtClean="0"/>
              <a:t>Appleton-Century-Crofts New York</a:t>
            </a:r>
          </a:p>
          <a:p>
            <a:pPr>
              <a:buNone/>
            </a:pPr>
            <a:r>
              <a:rPr lang="it-IT" dirty="0" smtClean="0"/>
              <a:t>Neisser U.  (1976),</a:t>
            </a:r>
            <a:r>
              <a:rPr lang="it-IT" i="1" dirty="0" smtClean="0"/>
              <a:t>Cognition and reality: principles and implications of cognitive psychology </a:t>
            </a:r>
            <a:r>
              <a:rPr lang="it-IT" dirty="0" smtClean="0"/>
              <a:t>,WH Freeman</a:t>
            </a:r>
          </a:p>
          <a:p>
            <a:pPr>
              <a:buNone/>
            </a:pPr>
            <a:r>
              <a:rPr lang="it-IT" dirty="0" smtClean="0"/>
              <a:t>OCSE (2010a). </a:t>
            </a:r>
            <a:r>
              <a:rPr lang="it-IT" i="1" dirty="0" smtClean="0"/>
              <a:t>PISA 2009 at a Glance. Paris, OECD Publishing. </a:t>
            </a:r>
            <a:r>
              <a:rPr lang="it-IT" dirty="0" smtClean="0"/>
              <a:t>http://dx.doi.org/10.1787/9789264095298-en. </a:t>
            </a:r>
          </a:p>
          <a:p>
            <a:pPr>
              <a:buNone/>
            </a:pPr>
            <a:r>
              <a:rPr lang="it-IT" dirty="0" smtClean="0"/>
              <a:t>OCSE (2010b). </a:t>
            </a:r>
            <a:r>
              <a:rPr lang="it-IT" i="1" dirty="0" smtClean="0"/>
              <a:t>PISA 2009 Results: What Students Know and Can Do - Students Performance in Reading, Mathematics and Science (Volume I). </a:t>
            </a:r>
            <a:r>
              <a:rPr lang="it-IT" dirty="0" smtClean="0"/>
              <a:t>Paris, OECD Publishing. ttp://dx.doi.org/10.1787/9789264091450-en. </a:t>
            </a:r>
          </a:p>
          <a:p>
            <a:pPr>
              <a:buNone/>
            </a:pPr>
            <a:r>
              <a:rPr lang="it-IT" dirty="0" smtClean="0"/>
              <a:t>OCSE (2010c). </a:t>
            </a:r>
            <a:r>
              <a:rPr lang="it-IT" i="1" dirty="0" smtClean="0"/>
              <a:t>PISA 2009 Results: Overcoming Social Background: Equity in Learning Opportunities and Outcomes (Volume II). Paris, OECD Publishing</a:t>
            </a:r>
            <a:r>
              <a:rPr lang="it-IT" dirty="0" smtClean="0"/>
              <a:t>. http://www.oecd.org/document/24/0,3343,en_2649_35845621_46609752_1_1_1_1,00.html </a:t>
            </a:r>
          </a:p>
          <a:p>
            <a:pPr>
              <a:buNone/>
            </a:pPr>
            <a:r>
              <a:rPr lang="it-IT" dirty="0" smtClean="0"/>
              <a:t>OCSE (2010d). </a:t>
            </a:r>
            <a:r>
              <a:rPr lang="it-IT" i="1" dirty="0" smtClean="0"/>
              <a:t>The High Costs of Low Educational Performance</a:t>
            </a:r>
            <a:r>
              <a:rPr lang="it-IT" dirty="0" smtClean="0"/>
              <a:t>. Paris, OECD Publishing. </a:t>
            </a:r>
          </a:p>
          <a:p>
            <a:pPr>
              <a:buNone/>
            </a:pPr>
            <a:r>
              <a:rPr lang="it-IT" dirty="0" smtClean="0"/>
              <a:t>OCSE (2011). «</a:t>
            </a:r>
            <a:r>
              <a:rPr lang="it-IT" i="1" dirty="0" smtClean="0"/>
              <a:t>Does participation in pre-primary education translate into better learning outcomes at school?</a:t>
            </a:r>
            <a:r>
              <a:rPr lang="it-IT" dirty="0" smtClean="0"/>
              <a:t>» PISA IN FOCUS. http://www.pisa.oecd.org/dataoecd/37/0/47034256.pdf. </a:t>
            </a:r>
          </a:p>
          <a:p>
            <a:pPr>
              <a:buNone/>
            </a:pPr>
            <a:r>
              <a:rPr lang="it-IT" dirty="0" smtClean="0"/>
              <a:t>Palmerio, L. (2011). </a:t>
            </a:r>
            <a:r>
              <a:rPr lang="it-IT" i="1" dirty="0" smtClean="0"/>
              <a:t>Rapporto Nazionale PISA 2009. Le competenze in lettura, matematica e scienze degli studenti quindicenni italiani</a:t>
            </a:r>
            <a:r>
              <a:rPr lang="it-IT" dirty="0" smtClean="0"/>
              <a:t>. Roma, Invalsi. </a:t>
            </a:r>
          </a:p>
          <a:p>
            <a:pPr>
              <a:buNone/>
            </a:pPr>
            <a:r>
              <a:rPr lang="it-IT" dirty="0" smtClean="0"/>
              <a:t>Schleicher, A. (2006). </a:t>
            </a:r>
            <a:r>
              <a:rPr lang="it-IT" i="1" dirty="0" smtClean="0"/>
              <a:t>Where Immigrant Students Succeed-A Comparative Review of Performance and Engagement in PISA 2003</a:t>
            </a:r>
            <a:r>
              <a:rPr lang="it-IT" dirty="0" smtClean="0"/>
              <a:t>. Paris, OECD Publishing. </a:t>
            </a:r>
          </a:p>
          <a:p>
            <a:pPr>
              <a:buNone/>
            </a:pP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31</a:t>
            </a:fld>
            <a:endParaRPr lang="it-IT"/>
          </a:p>
        </p:txBody>
      </p:sp>
    </p:spTree>
  </p:cSld>
  <p:clrMapOvr>
    <a:masterClrMapping/>
  </p:clrMapOvr>
  <p:transition>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mental representations</a:t>
            </a:r>
            <a:endParaRPr lang="it-IT" dirty="0"/>
          </a:p>
        </p:txBody>
      </p:sp>
      <p:sp>
        <p:nvSpPr>
          <p:cNvPr id="3" name="Segnaposto contenuto 2"/>
          <p:cNvSpPr>
            <a:spLocks noGrp="1"/>
          </p:cNvSpPr>
          <p:nvPr>
            <p:ph sz="quarter" idx="1"/>
          </p:nvPr>
        </p:nvSpPr>
        <p:spPr/>
        <p:txBody>
          <a:bodyPr/>
          <a:lstStyle/>
          <a:p>
            <a:pPr algn="just"/>
            <a:r>
              <a:rPr lang="it-IT" dirty="0" smtClean="0"/>
              <a:t>More recently, there has been talk of re-</a:t>
            </a:r>
            <a:br>
              <a:rPr lang="it-IT" dirty="0" smtClean="0"/>
            </a:br>
            <a:r>
              <a:rPr lang="it-IT" dirty="0" smtClean="0"/>
              <a:t>cognitive revolution thanks to the contribution </a:t>
            </a:r>
            <a:r>
              <a:rPr lang="it-IT" dirty="0" err="1" smtClean="0"/>
              <a:t>of</a:t>
            </a:r>
            <a:r>
              <a:rPr lang="it-IT" dirty="0" smtClean="0"/>
              <a:t> </a:t>
            </a:r>
            <a:r>
              <a:rPr lang="it-IT" dirty="0" err="1" smtClean="0"/>
              <a:t>Edelman</a:t>
            </a:r>
            <a:r>
              <a:rPr lang="it-IT" dirty="0" smtClean="0"/>
              <a:t>.</a:t>
            </a:r>
          </a:p>
          <a:p>
            <a:pPr algn="just"/>
            <a:r>
              <a:rPr lang="it-IT" dirty="0" err="1" smtClean="0"/>
              <a:t>He</a:t>
            </a:r>
            <a:r>
              <a:rPr lang="it-IT" dirty="0" smtClean="0"/>
              <a:t> </a:t>
            </a:r>
            <a:r>
              <a:rPr lang="it-IT" dirty="0" err="1" smtClean="0"/>
              <a:t>introduced</a:t>
            </a:r>
            <a:r>
              <a:rPr lang="it-IT" dirty="0" smtClean="0"/>
              <a:t> the concept of </a:t>
            </a:r>
            <a:br>
              <a:rPr lang="it-IT" dirty="0" smtClean="0"/>
            </a:br>
            <a:r>
              <a:rPr lang="it-IT" b="1" i="1" dirty="0" err="1" smtClean="0"/>
              <a:t>mental</a:t>
            </a:r>
            <a:r>
              <a:rPr lang="it-IT" b="1" i="1" dirty="0" smtClean="0"/>
              <a:t> </a:t>
            </a:r>
            <a:r>
              <a:rPr lang="it-IT" b="1" i="1" dirty="0" err="1" smtClean="0"/>
              <a:t>representations</a:t>
            </a:r>
            <a:r>
              <a:rPr lang="it-IT" dirty="0" smtClean="0"/>
              <a:t> </a:t>
            </a:r>
            <a:r>
              <a:rPr lang="it-IT" dirty="0" err="1" smtClean="0"/>
              <a:t>which</a:t>
            </a:r>
            <a:r>
              <a:rPr lang="it-IT" dirty="0" smtClean="0"/>
              <a:t> represent the way people perceive, organize, codify, </a:t>
            </a:r>
            <a:br>
              <a:rPr lang="it-IT" dirty="0" smtClean="0"/>
            </a:br>
            <a:r>
              <a:rPr lang="it-IT" dirty="0" smtClean="0"/>
              <a:t>develop and </a:t>
            </a:r>
            <a:r>
              <a:rPr lang="it-IT" dirty="0" err="1" smtClean="0"/>
              <a:t>store</a:t>
            </a:r>
            <a:r>
              <a:rPr lang="it-IT" dirty="0" smtClean="0"/>
              <a:t> the information about reality. </a:t>
            </a:r>
          </a:p>
          <a:p>
            <a:r>
              <a:rPr lang="it-IT" dirty="0" smtClean="0"/>
              <a:t>You can think of mental representation as to the output of the cognitive process.</a:t>
            </a:r>
          </a:p>
          <a:p>
            <a:endParaRPr lang="it-IT" dirty="0" smtClean="0"/>
          </a:p>
          <a:p>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4</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Educate "Good" representations</a:t>
            </a:r>
            <a:endParaRPr lang="it-IT" dirty="0"/>
          </a:p>
        </p:txBody>
      </p:sp>
      <p:sp>
        <p:nvSpPr>
          <p:cNvPr id="3" name="Segnaposto contenuto 2"/>
          <p:cNvSpPr>
            <a:spLocks noGrp="1"/>
          </p:cNvSpPr>
          <p:nvPr>
            <p:ph sz="quarter" idx="1"/>
          </p:nvPr>
        </p:nvSpPr>
        <p:spPr/>
        <p:txBody>
          <a:bodyPr>
            <a:normAutofit lnSpcReduction="10000"/>
          </a:bodyPr>
          <a:lstStyle/>
          <a:p>
            <a:pPr algn="just"/>
            <a:r>
              <a:rPr lang="it-IT" dirty="0" smtClean="0"/>
              <a:t>It is useful to consider, first, the contribution of cognitive processes for the creation and the development of these mental representations. </a:t>
            </a:r>
          </a:p>
          <a:p>
            <a:pPr algn="just"/>
            <a:r>
              <a:rPr lang="it-IT" dirty="0" smtClean="0"/>
              <a:t>In second instance, the development of representations, can be educated through a better understanding knowledge and cognitive processes.</a:t>
            </a:r>
          </a:p>
          <a:p>
            <a:pPr algn="just"/>
            <a:r>
              <a:rPr lang="it-IT" dirty="0" smtClean="0"/>
              <a:t>From a purely pedagogical point of view,</a:t>
            </a:r>
            <a:br>
              <a:rPr lang="it-IT" dirty="0" smtClean="0"/>
            </a:br>
            <a:r>
              <a:rPr lang="it-IT" dirty="0" smtClean="0"/>
              <a:t>today is important to investigate whether the educator (defined here as a </a:t>
            </a:r>
            <a:r>
              <a:rPr lang="it-IT" i="1" dirty="0" smtClean="0"/>
              <a:t>teacher)</a:t>
            </a:r>
            <a:r>
              <a:rPr lang="it-IT" dirty="0" smtClean="0"/>
              <a:t> can</a:t>
            </a:r>
            <a:br>
              <a:rPr lang="it-IT" dirty="0" smtClean="0"/>
            </a:br>
            <a:r>
              <a:rPr lang="it-IT" dirty="0" smtClean="0"/>
              <a:t>change the mental representations of their students, educating them in order to become</a:t>
            </a:r>
            <a:br>
              <a:rPr lang="it-IT" dirty="0" smtClean="0"/>
            </a:br>
            <a:r>
              <a:rPr lang="it-IT" dirty="0" smtClean="0"/>
              <a:t>"</a:t>
            </a:r>
            <a:r>
              <a:rPr lang="it-IT" b="1" dirty="0" smtClean="0"/>
              <a:t>Good" representations</a:t>
            </a:r>
            <a:r>
              <a:rPr lang="it-IT" dirty="0" smtClean="0"/>
              <a:t>, such as the resolution of a given problem in </a:t>
            </a:r>
            <a:r>
              <a:rPr lang="it-IT" i="1" dirty="0" smtClean="0"/>
              <a:t>real</a:t>
            </a:r>
            <a:r>
              <a:rPr lang="it-IT" dirty="0" smtClean="0"/>
              <a:t> life.</a:t>
            </a:r>
            <a:br>
              <a:rPr lang="it-IT" dirty="0" smtClean="0"/>
            </a:b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5</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Research Questions</a:t>
            </a:r>
            <a:endParaRPr lang="it-IT" dirty="0"/>
          </a:p>
        </p:txBody>
      </p:sp>
      <p:sp>
        <p:nvSpPr>
          <p:cNvPr id="3" name="Segnaposto contenuto 2"/>
          <p:cNvSpPr>
            <a:spLocks noGrp="1"/>
          </p:cNvSpPr>
          <p:nvPr>
            <p:ph sz="quarter" idx="1"/>
          </p:nvPr>
        </p:nvSpPr>
        <p:spPr/>
        <p:txBody>
          <a:bodyPr>
            <a:normAutofit fontScale="92500"/>
          </a:bodyPr>
          <a:lstStyle/>
          <a:p>
            <a:pPr algn="just">
              <a:buNone/>
            </a:pPr>
            <a:r>
              <a:rPr lang="it-IT" dirty="0" smtClean="0"/>
              <a:t>Some questions arise from these considerations. </a:t>
            </a:r>
          </a:p>
          <a:p>
            <a:pPr algn="just">
              <a:buNone/>
            </a:pPr>
            <a:r>
              <a:rPr lang="it-IT" dirty="0" smtClean="0"/>
              <a:t>Many research disciplines are trying to provide answers with a scientific validity rather than entrusted to the "intuitions" of </a:t>
            </a:r>
            <a:r>
              <a:rPr lang="it-IT" i="1" dirty="0" smtClean="0"/>
              <a:t>folk</a:t>
            </a:r>
            <a:r>
              <a:rPr lang="it-IT" dirty="0" smtClean="0"/>
              <a:t> pedagogy (Bruner, 1997).</a:t>
            </a:r>
          </a:p>
          <a:p>
            <a:pPr lvl="1" algn="just"/>
            <a:r>
              <a:rPr lang="it-IT" sz="2200" dirty="0" smtClean="0"/>
              <a:t>Can you assess the cognitive processes activated during the resolution of a problem? </a:t>
            </a:r>
          </a:p>
          <a:p>
            <a:pPr lvl="1" algn="just"/>
            <a:r>
              <a:rPr lang="it-IT" sz="2200" dirty="0" smtClean="0"/>
              <a:t>Which cognitive processes are triggered by items of  PISA? </a:t>
            </a:r>
          </a:p>
          <a:p>
            <a:pPr lvl="1" algn="just"/>
            <a:r>
              <a:rPr lang="it-IT" sz="2200" dirty="0" smtClean="0"/>
              <a:t>Students with different characteristics demonstrate differentiated capabilities in items that investigate the cognitive processes? </a:t>
            </a:r>
          </a:p>
          <a:p>
            <a:pPr lvl="1" algn="just"/>
            <a:r>
              <a:rPr lang="it-IT" sz="2200" dirty="0" smtClean="0"/>
              <a:t>Students with different gender demonstrate differentiated capabilities in items that investigate cognitive processes?</a:t>
            </a:r>
          </a:p>
          <a:p>
            <a:pPr algn="just"/>
            <a:endParaRPr lang="it-IT" i="1" dirty="0" smtClean="0"/>
          </a:p>
          <a:p>
            <a:pPr algn="just"/>
            <a:endParaRPr lang="it-IT" i="1"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6</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evaluation of non-curricular elements: real life!</a:t>
            </a:r>
            <a:endParaRPr lang="it-IT" dirty="0"/>
          </a:p>
        </p:txBody>
      </p:sp>
      <p:sp>
        <p:nvSpPr>
          <p:cNvPr id="3" name="Segnaposto contenuto 2"/>
          <p:cNvSpPr>
            <a:spLocks noGrp="1"/>
          </p:cNvSpPr>
          <p:nvPr>
            <p:ph sz="quarter" idx="1"/>
          </p:nvPr>
        </p:nvSpPr>
        <p:spPr/>
        <p:txBody>
          <a:bodyPr>
            <a:normAutofit lnSpcReduction="10000"/>
          </a:bodyPr>
          <a:lstStyle/>
          <a:p>
            <a:pPr algn="just"/>
            <a:r>
              <a:rPr lang="it-IT" dirty="0" smtClean="0"/>
              <a:t>The focus of the investigation in Pisa does </a:t>
            </a:r>
            <a:r>
              <a:rPr lang="it-IT" b="1" dirty="0" smtClean="0"/>
              <a:t>not focus </a:t>
            </a:r>
            <a:r>
              <a:rPr lang="it-IT" dirty="0" smtClean="0"/>
              <a:t>so much on the mastery of certain </a:t>
            </a:r>
            <a:r>
              <a:rPr lang="it-IT" b="1" dirty="0" smtClean="0"/>
              <a:t>curricular content</a:t>
            </a:r>
            <a:r>
              <a:rPr lang="it-IT" dirty="0" smtClean="0"/>
              <a:t>, but rather, on how students are able to use the knowledge and skills learned in school also and mainly to address </a:t>
            </a:r>
            <a:r>
              <a:rPr lang="it-IT" b="1" dirty="0" smtClean="0"/>
              <a:t>problems and tasks encountered in real life.</a:t>
            </a:r>
          </a:p>
          <a:p>
            <a:r>
              <a:rPr lang="it-IT" dirty="0" smtClean="0"/>
              <a:t>This objective is even more relevant when you consider that the survey is carried out in an age that is, </a:t>
            </a:r>
            <a:r>
              <a:rPr lang="it-IT" dirty="0" err="1" smtClean="0"/>
              <a:t>for</a:t>
            </a:r>
            <a:r>
              <a:rPr lang="it-IT" dirty="0" smtClean="0"/>
              <a:t> </a:t>
            </a:r>
            <a:r>
              <a:rPr lang="it-IT" dirty="0" err="1" smtClean="0"/>
              <a:t>almost</a:t>
            </a:r>
            <a:r>
              <a:rPr lang="it-IT" dirty="0" smtClean="0"/>
              <a:t> </a:t>
            </a:r>
            <a:r>
              <a:rPr lang="it-IT" dirty="0" err="1" smtClean="0"/>
              <a:t>all</a:t>
            </a:r>
            <a:r>
              <a:rPr lang="it-IT" dirty="0" smtClean="0"/>
              <a:t> countries involved, the conclusion of the course of </a:t>
            </a:r>
            <a:r>
              <a:rPr lang="it-IT" dirty="0" err="1" smtClean="0"/>
              <a:t>compulsory</a:t>
            </a:r>
            <a:r>
              <a:rPr lang="it-IT" dirty="0" smtClean="0"/>
              <a:t> </a:t>
            </a:r>
            <a:r>
              <a:rPr lang="it-IT" dirty="0" err="1" smtClean="0"/>
              <a:t>education</a:t>
            </a:r>
            <a:r>
              <a:rPr lang="it-IT" dirty="0" smtClean="0"/>
              <a:t>. The results of the survey give us an idea of skills, the boys who leave school, deal with real-life problems,</a:t>
            </a:r>
          </a:p>
          <a:p>
            <a:pPr>
              <a:buNone/>
            </a:pPr>
            <a:r>
              <a:rPr lang="it-IT" dirty="0" smtClean="0"/>
              <a:t>    to continue their journey to adulthood.</a:t>
            </a:r>
          </a:p>
          <a:p>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7</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Population and sample</a:t>
            </a:r>
            <a:endParaRPr lang="it-IT" dirty="0"/>
          </a:p>
        </p:txBody>
      </p:sp>
      <p:sp>
        <p:nvSpPr>
          <p:cNvPr id="3" name="Segnaposto contenuto 2"/>
          <p:cNvSpPr>
            <a:spLocks noGrp="1"/>
          </p:cNvSpPr>
          <p:nvPr>
            <p:ph sz="quarter" idx="1"/>
          </p:nvPr>
        </p:nvSpPr>
        <p:spPr/>
        <p:txBody>
          <a:bodyPr>
            <a:normAutofit/>
          </a:bodyPr>
          <a:lstStyle/>
          <a:p>
            <a:r>
              <a:rPr lang="it-IT" dirty="0" smtClean="0"/>
              <a:t>The sample of Piedmont in PISA 2009 is composed of 52 schools and 1.518 students tested, which represent a population of 30.454 students. Most of the students from Piedmont attend an high school or a technical institute. About 30% are from a Vocational Training Centre or from a professional one.</a:t>
            </a:r>
          </a:p>
          <a:p>
            <a:r>
              <a:rPr lang="it-IT" dirty="0" smtClean="0"/>
              <a:t>A small proportion of students follow courses at the lower secondary school (are teen agers, for the most part, of first generation immigrants). </a:t>
            </a:r>
          </a:p>
          <a:p>
            <a:r>
              <a:rPr lang="it-IT" dirty="0" smtClean="0"/>
              <a:t>In the sample that I examined, the girls are 52% of the sample and boys 48%.</a:t>
            </a:r>
            <a:endParaRPr lang="it-IT" i="1"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8</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188640"/>
            <a:ext cx="7467600" cy="562074"/>
          </a:xfrm>
        </p:spPr>
        <p:txBody>
          <a:bodyPr/>
          <a:lstStyle/>
          <a:p>
            <a:r>
              <a:rPr lang="it-IT" dirty="0" smtClean="0"/>
              <a:t>classification of Piedmont in Pisa 2009</a:t>
            </a:r>
            <a:endParaRPr lang="it-IT" dirty="0"/>
          </a:p>
        </p:txBody>
      </p:sp>
      <p:sp>
        <p:nvSpPr>
          <p:cNvPr id="3" name="Segnaposto contenuto 2"/>
          <p:cNvSpPr>
            <a:spLocks noGrp="1"/>
          </p:cNvSpPr>
          <p:nvPr>
            <p:ph sz="quarter" idx="1"/>
          </p:nvPr>
        </p:nvSpPr>
        <p:spPr>
          <a:xfrm>
            <a:off x="467544" y="692696"/>
            <a:ext cx="7467600" cy="6165304"/>
          </a:xfrm>
        </p:spPr>
        <p:txBody>
          <a:bodyPr/>
          <a:lstStyle/>
          <a:p>
            <a:r>
              <a:rPr lang="it-IT" dirty="0" smtClean="0"/>
              <a:t>The Piedmont is located in the general scale of reading slightly above the OCSE average, with an average score of 496.  Record results, however, lower than almost all other regions of Northern Italy.</a:t>
            </a:r>
          </a:p>
          <a:p>
            <a:endParaRPr lang="it-IT" dirty="0" smtClean="0"/>
          </a:p>
          <a:p>
            <a:pPr>
              <a:buNone/>
            </a:pPr>
            <a:endParaRPr lang="it-IT" dirty="0"/>
          </a:p>
        </p:txBody>
      </p:sp>
      <p:sp>
        <p:nvSpPr>
          <p:cNvPr id="4" name="Segnaposto numero diapositiva 3"/>
          <p:cNvSpPr>
            <a:spLocks noGrp="1"/>
          </p:cNvSpPr>
          <p:nvPr>
            <p:ph type="sldNum" sz="quarter" idx="15"/>
          </p:nvPr>
        </p:nvSpPr>
        <p:spPr/>
        <p:txBody>
          <a:bodyPr/>
          <a:lstStyle/>
          <a:p>
            <a:fld id="{103C8408-D0F5-44D5-9598-1A992B6CE992}" type="slidenum">
              <a:rPr lang="it-IT" smtClean="0"/>
              <a:pPr/>
              <a:t>9</a:t>
            </a:fld>
            <a:endParaRPr lang="it-IT"/>
          </a:p>
        </p:txBody>
      </p:sp>
      <p:pic>
        <p:nvPicPr>
          <p:cNvPr id="8" name="Picture 3"/>
          <p:cNvPicPr>
            <a:picLocks noChangeAspect="1" noChangeArrowheads="1"/>
          </p:cNvPicPr>
          <p:nvPr/>
        </p:nvPicPr>
        <p:blipFill>
          <a:blip r:embed="rId2" cstate="print"/>
          <a:srcRect/>
          <a:stretch>
            <a:fillRect/>
          </a:stretch>
        </p:blipFill>
        <p:spPr bwMode="auto">
          <a:xfrm>
            <a:off x="2195736" y="2424670"/>
            <a:ext cx="4464496" cy="44333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Loggi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oggi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Loggi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2433</TotalTime>
  <Words>2835</Words>
  <Application>Microsoft Office PowerPoint</Application>
  <PresentationFormat>Presentazione su schermo (4:3)</PresentationFormat>
  <Paragraphs>188</Paragraphs>
  <Slides>31</Slides>
  <Notes>23</Notes>
  <HiddenSlides>0</HiddenSlides>
  <MMClips>0</MMClips>
  <ScaleCrop>false</ScaleCrop>
  <HeadingPairs>
    <vt:vector size="4" baseType="variant">
      <vt:variant>
        <vt:lpstr>Tema</vt:lpstr>
      </vt:variant>
      <vt:variant>
        <vt:i4>1</vt:i4>
      </vt:variant>
      <vt:variant>
        <vt:lpstr>Titoli diapositive</vt:lpstr>
      </vt:variant>
      <vt:variant>
        <vt:i4>31</vt:i4>
      </vt:variant>
    </vt:vector>
  </HeadingPairs>
  <TitlesOfParts>
    <vt:vector size="32" baseType="lpstr">
      <vt:lpstr>Loggia</vt:lpstr>
      <vt:lpstr>the cognitive processes investigated in OCSE PISA. Analysis of the results of the Reading tests in relation to the gender of students  </vt:lpstr>
      <vt:lpstr>Introduction: </vt:lpstr>
      <vt:lpstr>THE CONCEPT OF COGNITIVE PROCESS </vt:lpstr>
      <vt:lpstr>The mental representations</vt:lpstr>
      <vt:lpstr>Educate "Good" representations</vt:lpstr>
      <vt:lpstr>Research Questions</vt:lpstr>
      <vt:lpstr>evaluation of non-curricular elements: real life!</vt:lpstr>
      <vt:lpstr>Population and sample</vt:lpstr>
      <vt:lpstr>classification of Piedmont in Pisa 2009</vt:lpstr>
      <vt:lpstr>Reading literacy</vt:lpstr>
      <vt:lpstr>Situation in pisa 2009</vt:lpstr>
      <vt:lpstr>The “aspects” of reading skills</vt:lpstr>
      <vt:lpstr>Reading literacy in pisa</vt:lpstr>
      <vt:lpstr>gender differences</vt:lpstr>
      <vt:lpstr>Diapositiva 15</vt:lpstr>
      <vt:lpstr>Control of gender difference</vt:lpstr>
      <vt:lpstr>Diapositiva 17</vt:lpstr>
      <vt:lpstr>As can be seen from the graphic summary of putting a comparison of the results of average girls and boys in cognitive subscale involved in reading, the female gender, in pisa 2009, showed an higher and significant expertise in reading literacy. greater detachment is evident on the "reflect and evaluate" that  however, requires the involvement of higher-order cognitive processes.</vt:lpstr>
      <vt:lpstr>control of the relationship.  Family’s habits</vt:lpstr>
      <vt:lpstr>reading habits reported by teen agers</vt:lpstr>
      <vt:lpstr>study strategies</vt:lpstr>
      <vt:lpstr>significant gap in the male gender</vt:lpstr>
      <vt:lpstr> not a cause-effect relationship</vt:lpstr>
      <vt:lpstr>But… interesting trends to undertake research to deepen climate manages school and study habits..</vt:lpstr>
      <vt:lpstr> male to a reading habit too brief (style wikipedia...)</vt:lpstr>
      <vt:lpstr>good mental representations adolescents for greater active participation in society</vt:lpstr>
      <vt:lpstr>A last analysis (beyond the gender)</vt:lpstr>
      <vt:lpstr>How can be improved the italian results?</vt:lpstr>
      <vt:lpstr>..continue</vt:lpstr>
      <vt:lpstr>lines of research evidence-based</vt:lpstr>
      <vt:lpstr>  concise bibliography (non-exhaustive)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cognitive processes investigated in OCSE PISA. A study on the tests in Reading  in relation to the gender of students</dc:title>
  <dc:creator>Daniela Robasto</dc:creator>
  <cp:lastModifiedBy>Daniela Robasto</cp:lastModifiedBy>
  <cp:revision>211</cp:revision>
  <dcterms:created xsi:type="dcterms:W3CDTF">2014-02-16T13:32:07Z</dcterms:created>
  <dcterms:modified xsi:type="dcterms:W3CDTF">2014-03-16T13:59:56Z</dcterms:modified>
</cp:coreProperties>
</file>